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2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6"/>
  </p:handoutMasterIdLst>
  <p:sldIdLst>
    <p:sldId id="256" r:id="rId3"/>
    <p:sldId id="257" r:id="rId5"/>
  </p:sldIdLst>
  <p:sldSz cx="7556500" cy="10693400"/>
  <p:notesSz cx="7556500" cy="10693400"/>
  <p:custDataLst>
    <p:tags r:id="rId10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75" userDrawn="1">
          <p15:clr>
            <a:srgbClr val="A4A3A4"/>
          </p15:clr>
        </p15:guide>
        <p15:guide id="2" pos="213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FF6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-1536" y="-84"/>
      </p:cViewPr>
      <p:guideLst>
        <p:guide orient="horz" pos="2875"/>
        <p:guide pos="213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3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32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280268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32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32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280268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32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280268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570230" y="1336675"/>
            <a:ext cx="6416040" cy="360902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55650" y="5146199"/>
            <a:ext cx="6045200" cy="421052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280268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299" y="3451862"/>
            <a:ext cx="2025014" cy="421639"/>
          </a:xfrm>
        </p:spPr>
        <p:txBody>
          <a:bodyPr lIns="0" tIns="0" rIns="0" bIns="0"/>
          <a:lstStyle>
            <a:lvl1pPr>
              <a:defRPr sz="2600" b="0" i="0">
                <a:solidFill>
                  <a:srgbClr val="00A2DA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 userDrawn="1"/>
        </p:nvSpPr>
        <p:spPr>
          <a:xfrm>
            <a:off x="0" y="5575554"/>
            <a:ext cx="7560309" cy="5112385"/>
          </a:xfrm>
          <a:custGeom>
            <a:avLst/>
            <a:gdLst/>
            <a:ahLst/>
            <a:cxnLst/>
            <a:rect l="l" t="t" r="r" b="b"/>
            <a:pathLst>
              <a:path w="7560309" h="5112384">
                <a:moveTo>
                  <a:pt x="0" y="5112004"/>
                </a:moveTo>
                <a:lnTo>
                  <a:pt x="7560005" y="5112004"/>
                </a:lnTo>
                <a:lnTo>
                  <a:pt x="7560005" y="0"/>
                </a:lnTo>
                <a:lnTo>
                  <a:pt x="0" y="0"/>
                </a:lnTo>
                <a:lnTo>
                  <a:pt x="0" y="511200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 userDrawn="1"/>
        </p:nvSpPr>
        <p:spPr>
          <a:xfrm>
            <a:off x="3635999" y="10607042"/>
            <a:ext cx="3924300" cy="85090"/>
          </a:xfrm>
          <a:custGeom>
            <a:avLst/>
            <a:gdLst/>
            <a:ahLst/>
            <a:cxnLst/>
            <a:rect l="l" t="t" r="r" b="b"/>
            <a:pathLst>
              <a:path w="3924300" h="85090">
                <a:moveTo>
                  <a:pt x="3924005" y="0"/>
                </a:moveTo>
                <a:lnTo>
                  <a:pt x="27000" y="0"/>
                </a:lnTo>
                <a:lnTo>
                  <a:pt x="16491" y="2122"/>
                </a:lnTo>
                <a:lnTo>
                  <a:pt x="7908" y="7908"/>
                </a:lnTo>
                <a:lnTo>
                  <a:pt x="2122" y="16491"/>
                </a:lnTo>
                <a:lnTo>
                  <a:pt x="0" y="27000"/>
                </a:lnTo>
                <a:lnTo>
                  <a:pt x="0" y="84960"/>
                </a:lnTo>
                <a:lnTo>
                  <a:pt x="3924005" y="84960"/>
                </a:lnTo>
                <a:lnTo>
                  <a:pt x="3924005" y="0"/>
                </a:lnTo>
                <a:close/>
              </a:path>
            </a:pathLst>
          </a:custGeom>
          <a:solidFill>
            <a:srgbClr val="FF6900"/>
          </a:solidFill>
        </p:spPr>
        <p:txBody>
          <a:bodyPr wrap="square" lIns="0" tIns="0" rIns="0" bIns="0" rtlCol="0"/>
          <a:p/>
        </p:txBody>
      </p:sp>
      <p:sp>
        <p:nvSpPr>
          <p:cNvPr id="12" name="object 12"/>
          <p:cNvSpPr/>
          <p:nvPr userDrawn="1"/>
        </p:nvSpPr>
        <p:spPr>
          <a:xfrm>
            <a:off x="0" y="0"/>
            <a:ext cx="7559675" cy="99695"/>
          </a:xfrm>
          <a:custGeom>
            <a:avLst/>
            <a:gdLst/>
            <a:ahLst/>
            <a:cxnLst/>
            <a:rect l="l" t="t" r="r" b="b"/>
            <a:pathLst>
              <a:path w="3924300" h="91440">
                <a:moveTo>
                  <a:pt x="3923996" y="0"/>
                </a:moveTo>
                <a:lnTo>
                  <a:pt x="0" y="0"/>
                </a:lnTo>
                <a:lnTo>
                  <a:pt x="0" y="91444"/>
                </a:lnTo>
                <a:lnTo>
                  <a:pt x="3896996" y="91444"/>
                </a:lnTo>
                <a:lnTo>
                  <a:pt x="3907505" y="89322"/>
                </a:lnTo>
                <a:lnTo>
                  <a:pt x="3916087" y="83535"/>
                </a:lnTo>
                <a:lnTo>
                  <a:pt x="3921874" y="74952"/>
                </a:lnTo>
                <a:lnTo>
                  <a:pt x="3923996" y="64443"/>
                </a:lnTo>
                <a:lnTo>
                  <a:pt x="3923996" y="0"/>
                </a:lnTo>
                <a:close/>
              </a:path>
            </a:pathLst>
          </a:custGeom>
          <a:solidFill>
            <a:srgbClr val="FF6900"/>
          </a:solidFill>
        </p:spPr>
        <p:txBody>
          <a:bodyPr wrap="square" lIns="0" tIns="0" rIns="0" bIns="0" rtlCol="0"/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299" y="3451862"/>
            <a:ext cx="2025014" cy="421639"/>
          </a:xfrm>
        </p:spPr>
        <p:txBody>
          <a:bodyPr lIns="0" tIns="0" rIns="0" bIns="0"/>
          <a:lstStyle>
            <a:lvl1pPr>
              <a:defRPr sz="2600" b="0" i="0">
                <a:solidFill>
                  <a:srgbClr val="00A2DA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12"/>
          <p:cNvSpPr/>
          <p:nvPr userDrawn="1"/>
        </p:nvSpPr>
        <p:spPr>
          <a:xfrm>
            <a:off x="0" y="10605135"/>
            <a:ext cx="7559675" cy="99695"/>
          </a:xfrm>
          <a:custGeom>
            <a:avLst/>
            <a:gdLst/>
            <a:ahLst/>
            <a:cxnLst/>
            <a:rect l="l" t="t" r="r" b="b"/>
            <a:pathLst>
              <a:path w="3924300" h="91440">
                <a:moveTo>
                  <a:pt x="3923996" y="0"/>
                </a:moveTo>
                <a:lnTo>
                  <a:pt x="0" y="0"/>
                </a:lnTo>
                <a:lnTo>
                  <a:pt x="0" y="91444"/>
                </a:lnTo>
                <a:lnTo>
                  <a:pt x="3896996" y="91444"/>
                </a:lnTo>
                <a:lnTo>
                  <a:pt x="3907505" y="89322"/>
                </a:lnTo>
                <a:lnTo>
                  <a:pt x="3916087" y="83535"/>
                </a:lnTo>
                <a:lnTo>
                  <a:pt x="3921874" y="74952"/>
                </a:lnTo>
                <a:lnTo>
                  <a:pt x="3923996" y="64443"/>
                </a:lnTo>
                <a:lnTo>
                  <a:pt x="3923996" y="0"/>
                </a:lnTo>
                <a:close/>
              </a:path>
            </a:pathLst>
          </a:custGeom>
          <a:solidFill>
            <a:srgbClr val="FF6900"/>
          </a:solidFill>
        </p:spPr>
        <p:txBody>
          <a:bodyPr wrap="square" lIns="0" tIns="0" rIns="0" bIns="0" rtlCol="0"/>
          <a:p/>
        </p:txBody>
      </p:sp>
      <p:sp>
        <p:nvSpPr>
          <p:cNvPr id="22" name="object 11"/>
          <p:cNvSpPr/>
          <p:nvPr userDrawn="1"/>
        </p:nvSpPr>
        <p:spPr>
          <a:xfrm flipH="1">
            <a:off x="-31761" y="-6348"/>
            <a:ext cx="3924300" cy="85090"/>
          </a:xfrm>
          <a:custGeom>
            <a:avLst/>
            <a:gdLst/>
            <a:ahLst/>
            <a:cxnLst/>
            <a:rect l="l" t="t" r="r" b="b"/>
            <a:pathLst>
              <a:path w="3924300" h="85090">
                <a:moveTo>
                  <a:pt x="3924005" y="0"/>
                </a:moveTo>
                <a:lnTo>
                  <a:pt x="27000" y="0"/>
                </a:lnTo>
                <a:lnTo>
                  <a:pt x="16491" y="2122"/>
                </a:lnTo>
                <a:lnTo>
                  <a:pt x="7908" y="7908"/>
                </a:lnTo>
                <a:lnTo>
                  <a:pt x="2122" y="16491"/>
                </a:lnTo>
                <a:lnTo>
                  <a:pt x="0" y="27000"/>
                </a:lnTo>
                <a:lnTo>
                  <a:pt x="0" y="84960"/>
                </a:lnTo>
                <a:lnTo>
                  <a:pt x="3924005" y="84960"/>
                </a:lnTo>
                <a:lnTo>
                  <a:pt x="3924005" y="0"/>
                </a:lnTo>
                <a:close/>
              </a:path>
            </a:pathLst>
          </a:custGeom>
          <a:solidFill>
            <a:srgbClr val="FF6900"/>
          </a:solidFill>
        </p:spPr>
        <p:txBody>
          <a:bodyPr wrap="square" lIns="0" tIns="0" rIns="0" bIns="0" rtlCol="0"/>
          <a:p/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8738870"/>
            <a:ext cx="7560310" cy="1954530"/>
          </a:xfrm>
          <a:custGeom>
            <a:avLst/>
            <a:gdLst/>
            <a:ahLst/>
            <a:cxnLst/>
            <a:rect l="l" t="t" r="r" b="b"/>
            <a:pathLst>
              <a:path w="7560309" h="2371090">
                <a:moveTo>
                  <a:pt x="0" y="2370963"/>
                </a:moveTo>
                <a:lnTo>
                  <a:pt x="7559992" y="2370963"/>
                </a:lnTo>
                <a:lnTo>
                  <a:pt x="7559992" y="0"/>
                </a:lnTo>
                <a:lnTo>
                  <a:pt x="0" y="0"/>
                </a:lnTo>
                <a:lnTo>
                  <a:pt x="0" y="237096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17220" y="7462520"/>
            <a:ext cx="2597150" cy="232727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065" indent="0">
              <a:lnSpc>
                <a:spcPct val="100000"/>
              </a:lnSpc>
              <a:spcBef>
                <a:spcPts val="360"/>
              </a:spcBef>
              <a:buNone/>
              <a:tabLst>
                <a:tab pos="85090" algn="l"/>
              </a:tabLst>
            </a:pPr>
            <a:r>
              <a:rPr sz="1200" b="1" spc="-25" dirty="0">
                <a:solidFill>
                  <a:srgbClr val="FF69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Highlights</a:t>
            </a:r>
            <a:endParaRPr sz="1200">
              <a:solidFill>
                <a:srgbClr val="FF6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455" indent="-72390">
              <a:lnSpc>
                <a:spcPct val="100000"/>
              </a:lnSpc>
              <a:spcBef>
                <a:spcPts val="360"/>
              </a:spcBef>
              <a:buChar char="•"/>
              <a:tabLst>
                <a:tab pos="85090" algn="l"/>
              </a:tabLst>
            </a:pPr>
            <a:r>
              <a:rPr sz="900" b="1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Compact design, meets various application</a:t>
            </a:r>
            <a:r>
              <a:rPr sz="900" b="1" spc="10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900" b="1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scenarios</a:t>
            </a:r>
            <a:endParaRPr sz="900">
              <a:latin typeface="Arial" panose="020B0604020202020204"/>
              <a:cs typeface="Arial" panose="020B0604020202020204"/>
            </a:endParaRPr>
          </a:p>
          <a:p>
            <a:pPr marL="71755" indent="0" fontAlgn="auto">
              <a:lnSpc>
                <a:spcPct val="100000"/>
              </a:lnSpc>
              <a:spcBef>
                <a:spcPts val="300"/>
              </a:spcBef>
              <a:buNone/>
              <a:tabLst>
                <a:tab pos="85090" algn="l"/>
              </a:tabLst>
            </a:pPr>
            <a:r>
              <a:rPr sz="800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Supports the </a:t>
            </a:r>
            <a:r>
              <a:rPr sz="800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deployment in diverse scenarios including low </a:t>
            </a:r>
            <a:r>
              <a:rPr sz="800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density </a:t>
            </a:r>
            <a:r>
              <a:rPr sz="800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areas, </a:t>
            </a:r>
            <a:r>
              <a:rPr sz="800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remote </a:t>
            </a:r>
            <a:r>
              <a:rPr sz="800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areas, </a:t>
            </a:r>
            <a:r>
              <a:rPr sz="800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sparsely-populated </a:t>
            </a:r>
            <a:r>
              <a:rPr sz="800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areas and </a:t>
            </a:r>
            <a:r>
              <a:rPr sz="800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industry </a:t>
            </a:r>
            <a:r>
              <a:rPr sz="800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parks.</a:t>
            </a:r>
            <a:endParaRPr sz="800" dirty="0">
              <a:solidFill>
                <a:srgbClr val="30302F"/>
              </a:solidFill>
              <a:latin typeface="Arial" panose="020B0604020202020204"/>
              <a:cs typeface="Arial" panose="020B0604020202020204"/>
              <a:sym typeface="+mn-ea"/>
            </a:endParaRPr>
          </a:p>
          <a:p>
            <a:pPr marL="71755" indent="0" fontAlgn="auto">
              <a:lnSpc>
                <a:spcPct val="100000"/>
              </a:lnSpc>
              <a:spcBef>
                <a:spcPts val="300"/>
              </a:spcBef>
              <a:buNone/>
              <a:tabLst>
                <a:tab pos="85090" algn="l"/>
              </a:tabLst>
            </a:pPr>
            <a:r>
              <a:rPr sz="800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Supports </a:t>
            </a:r>
            <a:r>
              <a:rPr sz="800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FTTM and sharing </a:t>
            </a:r>
            <a:r>
              <a:rPr sz="800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site/rack with </a:t>
            </a:r>
            <a:r>
              <a:rPr sz="800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wireless base </a:t>
            </a:r>
            <a:r>
              <a:rPr sz="800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stations.</a:t>
            </a:r>
            <a:endParaRPr sz="800" spc="-5" dirty="0">
              <a:solidFill>
                <a:srgbClr val="30302F"/>
              </a:solidFill>
              <a:latin typeface="Arial" panose="020B0604020202020204"/>
              <a:cs typeface="Arial" panose="020B0604020202020204"/>
              <a:sym typeface="+mn-ea"/>
            </a:endParaRPr>
          </a:p>
          <a:p>
            <a:pPr marL="71755" indent="0" fontAlgn="auto">
              <a:lnSpc>
                <a:spcPct val="100000"/>
              </a:lnSpc>
              <a:spcBef>
                <a:spcPts val="300"/>
              </a:spcBef>
              <a:buNone/>
              <a:tabLst>
                <a:tab pos="85090" algn="l"/>
              </a:tabLst>
            </a:pPr>
            <a:endParaRPr sz="900" spc="-5" dirty="0">
              <a:solidFill>
                <a:srgbClr val="30302F"/>
              </a:solidFill>
              <a:latin typeface="Arial" panose="020B0604020202020204"/>
              <a:cs typeface="Arial" panose="020B0604020202020204"/>
              <a:sym typeface="+mn-ea"/>
            </a:endParaRPr>
          </a:p>
          <a:p>
            <a:pPr marL="84455" indent="-72390">
              <a:lnSpc>
                <a:spcPct val="100000"/>
              </a:lnSpc>
              <a:spcBef>
                <a:spcPts val="360"/>
              </a:spcBef>
              <a:buChar char="•"/>
              <a:tabLst>
                <a:tab pos="85090" algn="l"/>
              </a:tabLst>
            </a:pPr>
            <a:r>
              <a:rPr sz="900" b="1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Small size </a:t>
            </a:r>
            <a:r>
              <a:rPr sz="900" b="1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and </a:t>
            </a:r>
            <a:r>
              <a:rPr sz="900" b="1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lightweight, easier </a:t>
            </a:r>
            <a:r>
              <a:rPr sz="900" b="1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to </a:t>
            </a:r>
            <a:r>
              <a:rPr sz="900" b="1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delivery </a:t>
            </a:r>
            <a:r>
              <a:rPr sz="900" b="1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and</a:t>
            </a:r>
            <a:r>
              <a:rPr sz="900" b="1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 install</a:t>
            </a:r>
            <a:endParaRPr sz="900">
              <a:latin typeface="Arial" panose="020B0604020202020204"/>
              <a:cs typeface="Arial" panose="020B0604020202020204"/>
            </a:endParaRPr>
          </a:p>
          <a:p>
            <a:pPr marL="71755" algn="l" fontAlgn="auto">
              <a:lnSpc>
                <a:spcPct val="100000"/>
              </a:lnSpc>
              <a:spcBef>
                <a:spcPts val="300"/>
              </a:spcBef>
              <a:buClrTx/>
              <a:buSzTx/>
              <a:buNone/>
              <a:tabLst>
                <a:tab pos="85090" algn="l"/>
              </a:tabLst>
            </a:pPr>
            <a:r>
              <a:rPr sz="800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Small size and lightweight, easy to transport and install.</a:t>
            </a:r>
            <a:endParaRPr sz="800" spc="-5" dirty="0">
              <a:solidFill>
                <a:srgbClr val="30302F"/>
              </a:solidFill>
              <a:latin typeface="Arial" panose="020B0604020202020204"/>
              <a:cs typeface="Arial" panose="020B0604020202020204"/>
              <a:sym typeface="+mn-ea"/>
            </a:endParaRPr>
          </a:p>
          <a:p>
            <a:pPr marL="71755" algn="l" fontAlgn="auto">
              <a:lnSpc>
                <a:spcPct val="100000"/>
              </a:lnSpc>
              <a:spcBef>
                <a:spcPts val="300"/>
              </a:spcBef>
              <a:buClrTx/>
              <a:buSzTx/>
              <a:buNone/>
              <a:tabLst>
                <a:tab pos="85090" algn="l"/>
              </a:tabLst>
            </a:pPr>
            <a:r>
              <a:rPr sz="800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Supports multiple installation modes, like limited room space,basement, low-voltage room and small rack or cabinet.</a:t>
            </a:r>
            <a:endParaRPr sz="800" spc="-5" dirty="0">
              <a:solidFill>
                <a:srgbClr val="30302F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55085" y="5956300"/>
            <a:ext cx="2945130" cy="1107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96520" algn="l" fontAlgn="auto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ym typeface="+mn-ea"/>
              </a:rPr>
              <a:t>The HV1600G2-B is </a:t>
            </a:r>
            <a:r>
              <a:rPr sz="1200" dirty="0">
                <a:sym typeface="+mn-ea"/>
              </a:rPr>
              <a:t>a </a:t>
            </a:r>
            <a:r>
              <a:rPr sz="1200" spc="-10" dirty="0">
                <a:sym typeface="+mn-ea"/>
              </a:rPr>
              <a:t>pizza-box </a:t>
            </a:r>
            <a:r>
              <a:rPr sz="1200" spc="-5" dirty="0">
                <a:sym typeface="+mn-ea"/>
              </a:rPr>
              <a:t>GPON </a:t>
            </a:r>
            <a:r>
              <a:rPr sz="1200" spc="-30" dirty="0">
                <a:sym typeface="+mn-ea"/>
              </a:rPr>
              <a:t>OLT </a:t>
            </a:r>
            <a:r>
              <a:rPr sz="1200" spc="-5" dirty="0">
                <a:sym typeface="+mn-ea"/>
              </a:rPr>
              <a:t>with </a:t>
            </a:r>
            <a:r>
              <a:rPr lang="en-US" sz="1200" dirty="0">
                <a:sym typeface="+mn-ea"/>
              </a:rPr>
              <a:t>16</a:t>
            </a:r>
            <a:r>
              <a:rPr sz="1200" dirty="0">
                <a:sym typeface="+mn-ea"/>
              </a:rPr>
              <a:t> </a:t>
            </a:r>
            <a:r>
              <a:rPr lang="en-US" sz="1200" dirty="0">
                <a:sym typeface="+mn-ea"/>
              </a:rPr>
              <a:t>G</a:t>
            </a:r>
            <a:r>
              <a:rPr sz="1200" dirty="0">
                <a:sym typeface="+mn-ea"/>
              </a:rPr>
              <a:t>PON </a:t>
            </a:r>
            <a:r>
              <a:rPr sz="1200" spc="-5" dirty="0">
                <a:sym typeface="+mn-ea"/>
              </a:rPr>
              <a:t>ports </a:t>
            </a:r>
            <a:r>
              <a:rPr sz="1200" spc="-10" dirty="0">
                <a:sym typeface="+mn-ea"/>
              </a:rPr>
              <a:t>that </a:t>
            </a:r>
            <a:r>
              <a:rPr sz="1200" spc="-5" dirty="0">
                <a:sym typeface="+mn-ea"/>
              </a:rPr>
              <a:t>meets </a:t>
            </a:r>
            <a:r>
              <a:rPr sz="1200" spc="-10" dirty="0">
                <a:sym typeface="+mn-ea"/>
              </a:rPr>
              <a:t>flexible </a:t>
            </a:r>
            <a:r>
              <a:rPr sz="1200" spc="-5" dirty="0">
                <a:sym typeface="+mn-ea"/>
              </a:rPr>
              <a:t>and </a:t>
            </a:r>
            <a:r>
              <a:rPr sz="1200" spc="-15" dirty="0">
                <a:sym typeface="+mn-ea"/>
              </a:rPr>
              <a:t>fast FTTx </a:t>
            </a:r>
            <a:r>
              <a:rPr sz="1200" spc="-5" dirty="0">
                <a:sym typeface="+mn-ea"/>
              </a:rPr>
              <a:t>access, suiting  the scenarios such </a:t>
            </a:r>
            <a:r>
              <a:rPr sz="1200" dirty="0">
                <a:sym typeface="+mn-ea"/>
              </a:rPr>
              <a:t>as </a:t>
            </a:r>
            <a:r>
              <a:rPr sz="1200" spc="-5" dirty="0">
                <a:sym typeface="+mn-ea"/>
              </a:rPr>
              <a:t>sparse/ </a:t>
            </a:r>
            <a:r>
              <a:rPr sz="1200" spc="-10" dirty="0">
                <a:sym typeface="+mn-ea"/>
              </a:rPr>
              <a:t>remote/cost-sensitive </a:t>
            </a:r>
            <a:r>
              <a:rPr sz="1200" spc="-5" dirty="0">
                <a:sym typeface="+mn-ea"/>
              </a:rPr>
              <a:t>area,smart industrial park, commercial building and  </a:t>
            </a:r>
            <a:r>
              <a:rPr sz="1200" dirty="0">
                <a:sym typeface="+mn-ea"/>
              </a:rPr>
              <a:t>FTTM,</a:t>
            </a:r>
            <a:r>
              <a:rPr sz="1200" spc="-10" dirty="0">
                <a:sym typeface="+mn-ea"/>
              </a:rPr>
              <a:t> etc.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73180" y="5956302"/>
            <a:ext cx="2025014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spc="-185" dirty="0">
                <a:solidFill>
                  <a:srgbClr val="FF6900"/>
                </a:solidFill>
              </a:rPr>
              <a:t>HV1600G2-B</a:t>
            </a:r>
            <a:endParaRPr lang="en-US" sz="2400" spc="-185" dirty="0">
              <a:solidFill>
                <a:srgbClr val="FF6900"/>
              </a:solidFill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3100" y="6263640"/>
            <a:ext cx="1911350" cy="311150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200" dirty="0">
                <a:solidFill>
                  <a:srgbClr val="414042"/>
                </a:solidFill>
                <a:latin typeface="Arial" panose="020B0604020202020204"/>
                <a:cs typeface="Arial" panose="020B0604020202020204"/>
              </a:rPr>
              <a:t>Layer3 GPON OLT</a:t>
            </a:r>
            <a:endParaRPr sz="1200" dirty="0">
              <a:solidFill>
                <a:srgbClr val="414042"/>
              </a:solidFill>
              <a:latin typeface="Arial" panose="020B0604020202020204"/>
              <a:cs typeface="Arial" panose="020B0604020202020204"/>
            </a:endParaRPr>
          </a:p>
        </p:txBody>
      </p:sp>
      <p:pic>
        <p:nvPicPr>
          <p:cNvPr id="3" name="图片 2" descr="CE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24625" y="4661535"/>
            <a:ext cx="648335" cy="458470"/>
          </a:xfrm>
          <a:prstGeom prst="rect">
            <a:avLst/>
          </a:prstGeom>
        </p:spPr>
      </p:pic>
      <p:sp>
        <p:nvSpPr>
          <p:cNvPr id="13" name="object 4"/>
          <p:cNvSpPr txBox="1"/>
          <p:nvPr/>
        </p:nvSpPr>
        <p:spPr>
          <a:xfrm>
            <a:off x="3855165" y="7458075"/>
            <a:ext cx="3070225" cy="169672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p>
            <a:pPr marL="84455" indent="-72390">
              <a:lnSpc>
                <a:spcPct val="100000"/>
              </a:lnSpc>
              <a:spcBef>
                <a:spcPts val="360"/>
              </a:spcBef>
              <a:buChar char="•"/>
              <a:tabLst>
                <a:tab pos="85090" algn="l"/>
              </a:tabLst>
            </a:pPr>
            <a:endParaRPr sz="900" b="1" spc="-5" dirty="0">
              <a:solidFill>
                <a:srgbClr val="30302F"/>
              </a:solidFill>
              <a:latin typeface="Arial" panose="020B0604020202020204"/>
              <a:cs typeface="Arial" panose="020B0604020202020204"/>
              <a:sym typeface="+mn-ea"/>
            </a:endParaRPr>
          </a:p>
          <a:p>
            <a:pPr marL="84455" lvl="0" indent="-72390" fontAlgn="auto">
              <a:lnSpc>
                <a:spcPct val="100000"/>
              </a:lnSpc>
              <a:spcBef>
                <a:spcPts val="300"/>
              </a:spcBef>
              <a:buChar char="•"/>
              <a:tabLst>
                <a:tab pos="85090" algn="l"/>
              </a:tabLst>
            </a:pPr>
            <a:r>
              <a:rPr sz="900" b="1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Carrier-class security protection, </a:t>
            </a:r>
            <a:r>
              <a:rPr lang="en-US" sz="900" b="1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support dynamic routing protocol RIP&amp;OSPF, </a:t>
            </a:r>
            <a:r>
              <a:rPr sz="900" b="1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ensure the safe operation of network  </a:t>
            </a:r>
            <a:endParaRPr sz="900" b="1" spc="-5" dirty="0">
              <a:solidFill>
                <a:srgbClr val="30302F"/>
              </a:solidFill>
              <a:latin typeface="Arial" panose="020B0604020202020204"/>
              <a:cs typeface="Arial" panose="020B0604020202020204"/>
              <a:sym typeface="+mn-ea"/>
            </a:endParaRPr>
          </a:p>
          <a:p>
            <a:pPr marL="71755" lvl="0" algn="l" fontAlgn="auto">
              <a:lnSpc>
                <a:spcPct val="100000"/>
              </a:lnSpc>
              <a:spcBef>
                <a:spcPts val="300"/>
              </a:spcBef>
              <a:buClrTx/>
              <a:buSzTx/>
              <a:buNone/>
              <a:tabLst>
                <a:tab pos="85090" algn="l"/>
              </a:tabLst>
            </a:pPr>
            <a:r>
              <a:rPr sz="800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Supports uplink redundancy protection including LACP STP,RSTP and MSTP</a:t>
            </a:r>
            <a:r>
              <a:rPr lang="en-US" sz="800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, and support RIP&amp;OSPF protocol</a:t>
            </a:r>
            <a:r>
              <a:rPr sz="800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.  Supports link protection.</a:t>
            </a:r>
            <a:endParaRPr sz="800" spc="-5" dirty="0">
              <a:solidFill>
                <a:srgbClr val="30302F"/>
              </a:solidFill>
              <a:latin typeface="Arial" panose="020B0604020202020204"/>
              <a:cs typeface="Arial" panose="020B0604020202020204"/>
              <a:sym typeface="+mn-ea"/>
            </a:endParaRPr>
          </a:p>
          <a:p>
            <a:pPr marL="84455" lvl="0" indent="-72390" fontAlgn="auto">
              <a:lnSpc>
                <a:spcPct val="100000"/>
              </a:lnSpc>
              <a:spcBef>
                <a:spcPts val="300"/>
              </a:spcBef>
              <a:buChar char="•"/>
              <a:tabLst>
                <a:tab pos="85090" algn="l"/>
              </a:tabLst>
            </a:pPr>
            <a:endParaRPr sz="900" spc="-5" dirty="0">
              <a:solidFill>
                <a:srgbClr val="30302F"/>
              </a:solidFill>
              <a:latin typeface="Arial" panose="020B0604020202020204"/>
              <a:cs typeface="Arial" panose="020B0604020202020204"/>
              <a:sym typeface="+mn-ea"/>
            </a:endParaRPr>
          </a:p>
          <a:p>
            <a:pPr marL="84455" lvl="0" indent="-72390" fontAlgn="auto">
              <a:lnSpc>
                <a:spcPct val="100000"/>
              </a:lnSpc>
              <a:spcBef>
                <a:spcPts val="300"/>
              </a:spcBef>
              <a:buChar char="•"/>
              <a:tabLst>
                <a:tab pos="85090" algn="l"/>
              </a:tabLst>
            </a:pPr>
            <a:r>
              <a:rPr sz="900" b="1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Lower</a:t>
            </a:r>
            <a:r>
              <a:rPr sz="900" b="1" spc="-10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900" b="1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TCO</a:t>
            </a:r>
            <a:endParaRPr sz="900">
              <a:latin typeface="Arial" panose="020B0604020202020204"/>
              <a:cs typeface="Arial" panose="020B0604020202020204"/>
            </a:endParaRPr>
          </a:p>
          <a:p>
            <a:pPr marL="71755" algn="l" fontAlgn="auto">
              <a:lnSpc>
                <a:spcPct val="100000"/>
              </a:lnSpc>
              <a:spcBef>
                <a:spcPts val="300"/>
              </a:spcBef>
              <a:buClrTx/>
              <a:buSzTx/>
              <a:buFontTx/>
              <a:tabLst>
                <a:tab pos="85090" algn="l"/>
              </a:tabLst>
            </a:pPr>
            <a:r>
              <a:rPr sz="800" spc="-5" dirty="0">
                <a:solidFill>
                  <a:srgbClr val="30302F"/>
                </a:solidFill>
                <a:latin typeface="Arial" panose="020B0604020202020204"/>
                <a:cs typeface="Arial" panose="020B0604020202020204"/>
                <a:sym typeface="+mn-ea"/>
              </a:rPr>
              <a:t>Dramatically saves on investment fees in trunk fibers, pipe engineering, and facilities.  Effectively reduce CapEx and OpEx.</a:t>
            </a:r>
            <a:endParaRPr sz="800" spc="-5" dirty="0">
              <a:solidFill>
                <a:srgbClr val="30302F"/>
              </a:solidFill>
              <a:latin typeface="Arial" panose="020B0604020202020204"/>
              <a:cs typeface="Arial" panose="020B0604020202020204"/>
              <a:sym typeface="+mn-ea"/>
            </a:endParaRPr>
          </a:p>
        </p:txBody>
      </p:sp>
      <p:pic>
        <p:nvPicPr>
          <p:cNvPr id="5" name="图片 4" descr="BIS_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085" y="4564380"/>
            <a:ext cx="584835" cy="653415"/>
          </a:xfrm>
          <a:prstGeom prst="rect">
            <a:avLst/>
          </a:prstGeom>
        </p:spPr>
      </p:pic>
      <p:pic>
        <p:nvPicPr>
          <p:cNvPr id="2" name="图片 1" descr="无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06245"/>
            <a:ext cx="7556500" cy="11842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7035" y="9207500"/>
          <a:ext cx="6623685" cy="10401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0785"/>
                <a:gridCol w="1790700"/>
                <a:gridCol w="1548130"/>
                <a:gridCol w="2084070"/>
              </a:tblGrid>
              <a:tr h="2368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  <a:buClrTx/>
                        <a:buSzTx/>
                        <a:buFontTx/>
                      </a:pPr>
                      <a:r>
                        <a:rPr sz="900" spc="25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Product Name</a:t>
                      </a:r>
                      <a:endParaRPr sz="900" spc="25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17780" marB="0" anchor="ctr" anchorCtr="0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3175">
                      <a:solidFill>
                        <a:srgbClr val="414042"/>
                      </a:solidFill>
                      <a:prstDash val="solid"/>
                    </a:lnT>
                    <a:lnB w="6350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25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Product </a:t>
                      </a:r>
                      <a:r>
                        <a:rPr lang="en-US" sz="900" spc="25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D</a:t>
                      </a:r>
                      <a:r>
                        <a:rPr sz="900" spc="25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escription</a:t>
                      </a:r>
                      <a:endParaRPr sz="900" spc="25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0" marB="0" anchor="ctr" anchorCtr="0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3175">
                      <a:solidFill>
                        <a:srgbClr val="414042"/>
                      </a:solidFill>
                      <a:prstDash val="solid"/>
                    </a:lnT>
                    <a:lnB w="6350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sz="900" spc="25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Power Configuration</a:t>
                      </a:r>
                      <a:endParaRPr sz="900" spc="25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950" marR="0" marT="17780" marB="0" anchor="ctr" anchorCtr="0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3175">
                      <a:solidFill>
                        <a:srgbClr val="414042"/>
                      </a:solidFill>
                      <a:prstDash val="solid"/>
                    </a:lnT>
                    <a:lnB w="6350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90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Accessories</a:t>
                      </a:r>
                      <a:endParaRPr sz="90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950" marR="0" marT="17780" marB="0" anchor="ctr" anchorCtr="0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3175">
                      <a:solidFill>
                        <a:srgbClr val="414042"/>
                      </a:solidFill>
                      <a:prstDash val="solid"/>
                    </a:lnT>
                    <a:lnB w="6350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032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HV1600G2-B</a:t>
                      </a:r>
                      <a:endParaRPr 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*GPON,</a:t>
                      </a: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4*RJ45+4</a:t>
                      </a: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*SFP</a:t>
                      </a: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SFP+</a:t>
                      </a:r>
                      <a:endParaRPr 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3815" marB="0" anchor="ctr" anchorCtr="0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1*AC power</a:t>
                      </a:r>
                      <a:endParaRPr 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2*AC power</a:t>
                      </a:r>
                      <a:endParaRPr 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2*DC power</a:t>
                      </a:r>
                      <a:endParaRPr 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1*AC power + 1* DC</a:t>
                      </a: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power</a:t>
                      </a:r>
                      <a:endParaRPr 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950" marR="0" marT="43180" marB="0" anchor="ctr" anchorCtr="0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GPON SFP C++ module</a:t>
                      </a:r>
                      <a:endParaRPr 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GPON SFP C+++ module</a:t>
                      </a:r>
                      <a:endParaRPr 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1G SFP module</a:t>
                      </a:r>
                      <a:endParaRPr 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345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10G SFP+ module</a:t>
                      </a:r>
                      <a:endParaRPr 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950" marR="0" marT="43815" marB="0" anchor="ctr" anchorCtr="0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349148" y="469902"/>
            <a:ext cx="3246120" cy="335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7000"/>
              </a:lnSpc>
              <a:spcBef>
                <a:spcPts val="100"/>
              </a:spcBef>
            </a:pPr>
            <a:r>
              <a:rPr sz="1800" dirty="0">
                <a:solidFill>
                  <a:srgbClr val="FF6900"/>
                </a:solidFill>
                <a:latin typeface="Arial" panose="020B0604020202020204"/>
                <a:cs typeface="Arial" panose="020B0604020202020204"/>
              </a:rPr>
              <a:t>Technical Specifications</a:t>
            </a:r>
            <a:endParaRPr sz="1400" spc="100" dirty="0">
              <a:solidFill>
                <a:srgbClr val="414042"/>
              </a:solidFill>
              <a:uFillTx/>
              <a:latin typeface="Arial" panose="020B0604020202020204"/>
              <a:cs typeface="Arial" panose="020B06040202020202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5450" y="8897622"/>
            <a:ext cx="1955164" cy="151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414042"/>
                </a:solidFill>
                <a:latin typeface="Arial" panose="020B0604020202020204"/>
                <a:cs typeface="Arial" panose="020B0604020202020204"/>
              </a:rPr>
              <a:t>Ordering Information:</a:t>
            </a:r>
            <a:endParaRPr sz="900" b="1" dirty="0">
              <a:solidFill>
                <a:srgbClr val="414042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28" name="object 7"/>
          <p:cNvSpPr txBox="1"/>
          <p:nvPr/>
        </p:nvSpPr>
        <p:spPr>
          <a:xfrm>
            <a:off x="407035" y="7898130"/>
            <a:ext cx="1784985" cy="46736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900" b="1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Multicast</a:t>
            </a:r>
            <a:endParaRPr sz="9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IGMP snooping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lang="en-US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2048</a:t>
            </a: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IP Multicast Groups;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object 8"/>
          <p:cNvSpPr txBox="1"/>
          <p:nvPr/>
        </p:nvSpPr>
        <p:spPr>
          <a:xfrm>
            <a:off x="2708528" y="7207250"/>
            <a:ext cx="2025650" cy="1279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GPON</a:t>
            </a:r>
            <a:r>
              <a:rPr lang="en-US" sz="900" b="1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900" b="1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Function</a:t>
            </a:r>
            <a:endParaRPr sz="9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Tcont DBA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Gemport traffic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compliant with ITU-T984.x standard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20KM transmission Distance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data encryption, multi-cast, port  VLAN, separation, RSTP, etc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ONT auto-discovery/link  detection/remote upgrade of software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bject 9"/>
          <p:cNvSpPr txBox="1"/>
          <p:nvPr/>
        </p:nvSpPr>
        <p:spPr>
          <a:xfrm>
            <a:off x="5288698" y="4227103"/>
            <a:ext cx="1885950" cy="4163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Support VLAN division and user separation to avoid broadcast storm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power-off alarm function, easy  for link problem detection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broadcasting storm resistance  function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port isolation between  different ports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ACL and SNMP to </a:t>
            </a: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configure  data packet filter flexibly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Specialized design for system  breakdown prevention to </a:t>
            </a: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maintain  stable system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RSTP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6685" indent="-133985">
              <a:lnSpc>
                <a:spcPct val="100000"/>
              </a:lnSpc>
              <a:spcBef>
                <a:spcPts val="100"/>
              </a:spcBef>
              <a:buChar char="•"/>
              <a:tabLst>
                <a:tab pos="147320" algn="l"/>
              </a:tabLst>
            </a:pPr>
            <a:endParaRPr sz="800" b="1" spc="-5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indent="0">
              <a:lnSpc>
                <a:spcPct val="100000"/>
              </a:lnSpc>
              <a:spcBef>
                <a:spcPts val="100"/>
              </a:spcBef>
              <a:buNone/>
              <a:tabLst>
                <a:tab pos="147320" algn="l"/>
              </a:tabLst>
            </a:pPr>
            <a:r>
              <a:rPr sz="900" b="1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 (L*W*H)</a:t>
            </a:r>
            <a:endParaRPr sz="9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442mm*</a:t>
            </a:r>
            <a:r>
              <a:rPr lang="en-US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319</a:t>
            </a: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mm*43.6mm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335" algn="l">
              <a:lnSpc>
                <a:spcPct val="100000"/>
              </a:lnSpc>
              <a:spcBef>
                <a:spcPts val="545"/>
              </a:spcBef>
              <a:buClrTx/>
              <a:buSzTx/>
              <a:buFontTx/>
            </a:pPr>
            <a:r>
              <a:rPr sz="900" b="1" dirty="0">
                <a:solidFill>
                  <a:srgbClr val="30302F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  <a:endParaRPr sz="900" b="1" dirty="0">
              <a:solidFill>
                <a:srgbClr val="30302F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 weight of single power</a:t>
            </a:r>
            <a:r>
              <a:rPr lang="en-US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4.80</a:t>
            </a: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lang="en-US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Gross</a:t>
            </a: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weight of single power</a:t>
            </a:r>
            <a:r>
              <a:rPr lang="en-US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6.40kg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335" algn="l">
              <a:lnSpc>
                <a:spcPct val="100000"/>
              </a:lnSpc>
              <a:spcBef>
                <a:spcPts val="545"/>
              </a:spcBef>
              <a:buClrTx/>
              <a:buSzTx/>
              <a:buFontTx/>
            </a:pPr>
            <a:r>
              <a:rPr sz="900" b="1" dirty="0">
                <a:solidFill>
                  <a:srgbClr val="30302F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Power Consumption</a:t>
            </a:r>
            <a:endParaRPr sz="900" b="1" dirty="0">
              <a:solidFill>
                <a:srgbClr val="30302F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lang="en-US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5W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335" algn="l">
              <a:lnSpc>
                <a:spcPct val="100000"/>
              </a:lnSpc>
              <a:spcBef>
                <a:spcPts val="545"/>
              </a:spcBef>
              <a:buClrTx/>
              <a:buSzTx/>
              <a:buFontTx/>
            </a:pPr>
            <a:r>
              <a:rPr sz="900" b="1" dirty="0">
                <a:solidFill>
                  <a:srgbClr val="30302F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Working Temperature</a:t>
            </a:r>
            <a:endParaRPr sz="900" b="1" dirty="0">
              <a:solidFill>
                <a:srgbClr val="30302F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lang="zh-CN" altLang="en-US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°C ~+</a:t>
            </a:r>
            <a:r>
              <a:rPr lang="en-US" altLang="zh-CN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0°C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335" algn="l">
              <a:lnSpc>
                <a:spcPct val="100000"/>
              </a:lnSpc>
              <a:spcBef>
                <a:spcPts val="545"/>
              </a:spcBef>
              <a:buClrTx/>
              <a:buSzTx/>
              <a:buFontTx/>
            </a:pPr>
            <a:r>
              <a:rPr sz="900" b="1" dirty="0">
                <a:solidFill>
                  <a:srgbClr val="30302F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Storage Temperature</a:t>
            </a:r>
            <a:endParaRPr sz="900" b="1" dirty="0">
              <a:solidFill>
                <a:srgbClr val="30302F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-40~+</a:t>
            </a:r>
            <a:r>
              <a:rPr lang="en-US" altLang="zh-CN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°C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335" algn="l">
              <a:lnSpc>
                <a:spcPct val="100000"/>
              </a:lnSpc>
              <a:spcBef>
                <a:spcPts val="545"/>
              </a:spcBef>
              <a:buClrTx/>
              <a:buSzTx/>
              <a:buFontTx/>
            </a:pPr>
            <a:r>
              <a:rPr sz="900" b="1" dirty="0">
                <a:solidFill>
                  <a:srgbClr val="30302F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Relative Humidity</a:t>
            </a:r>
            <a:endParaRPr sz="900" b="1" dirty="0">
              <a:solidFill>
                <a:srgbClr val="30302F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5~9</a:t>
            </a:r>
            <a:r>
              <a:rPr lang="en-US" altLang="zh-CN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(non-cond</a:t>
            </a:r>
            <a:r>
              <a:rPr lang="en-US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ensing</a:t>
            </a: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object 10"/>
          <p:cNvSpPr txBox="1"/>
          <p:nvPr/>
        </p:nvSpPr>
        <p:spPr>
          <a:xfrm>
            <a:off x="407035" y="4147820"/>
            <a:ext cx="2105660" cy="3719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p>
            <a:pPr marL="36830">
              <a:lnSpc>
                <a:spcPct val="100000"/>
              </a:lnSpc>
              <a:spcBef>
                <a:spcPts val="450"/>
              </a:spcBef>
            </a:pPr>
            <a:r>
              <a:rPr sz="900" b="1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 Function</a:t>
            </a:r>
            <a:endParaRPr sz="9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 fontAlgn="auto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SNMP,Telnet,CLI,WEB,SSH v2;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 fontAlgn="auto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Fan Group Control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 fontAlgn="auto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 Status monitoring and  configuration management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 fontAlgn="auto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Online ONTconfiguration and  management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 fontAlgn="auto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 management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 fontAlgn="auto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Alarm management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8280" indent="-171450" algn="l">
              <a:lnSpc>
                <a:spcPct val="100000"/>
              </a:lnSpc>
              <a:spcBef>
                <a:spcPts val="450"/>
              </a:spcBef>
              <a:buClrTx/>
              <a:buSzTx/>
              <a:buNone/>
            </a:pPr>
            <a:r>
              <a:rPr sz="900" b="1" dirty="0">
                <a:solidFill>
                  <a:srgbClr val="30302F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Layer2 Switch</a:t>
            </a:r>
            <a:endParaRPr sz="900" b="1" dirty="0">
              <a:solidFill>
                <a:srgbClr val="30302F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lang="en-US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 Mac</a:t>
            </a:r>
            <a:r>
              <a:rPr lang="en-US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address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4096 VLANs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port VLAN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VLAN tag/Un-tag, VLAN  transparent transmission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VLAN translation and QinQ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storm control based on port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port isolation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port rate limitation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802.1D and 802.1W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static LACP,Dynamic LACP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QoS based on port, VID, TOS and MAC  address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 control list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IEEE802.x flowcontrol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 stability statistic and  monitoring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object 11"/>
          <p:cNvSpPr txBox="1"/>
          <p:nvPr/>
        </p:nvSpPr>
        <p:spPr>
          <a:xfrm>
            <a:off x="2708275" y="4147820"/>
            <a:ext cx="2170430" cy="301117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p>
            <a:pPr marL="41275" algn="l">
              <a:lnSpc>
                <a:spcPct val="100000"/>
              </a:lnSpc>
              <a:spcBef>
                <a:spcPts val="175"/>
              </a:spcBef>
              <a:buClrTx/>
              <a:buSzTx/>
              <a:buFontTx/>
            </a:pPr>
            <a:r>
              <a:rPr sz="900" b="1" dirty="0">
                <a:solidFill>
                  <a:srgbClr val="30302F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DHCP</a:t>
            </a:r>
            <a:endParaRPr sz="900" b="1" dirty="0">
              <a:solidFill>
                <a:srgbClr val="30302F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DHCP server,DHCP relay,DHCP snooping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DHCP option82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1275" algn="l">
              <a:lnSpc>
                <a:spcPct val="100000"/>
              </a:lnSpc>
              <a:spcBef>
                <a:spcPts val="175"/>
              </a:spcBef>
              <a:buClrTx/>
              <a:buSzTx/>
              <a:buFontTx/>
            </a:pPr>
            <a:r>
              <a:rPr sz="900" b="1" dirty="0">
                <a:solidFill>
                  <a:srgbClr val="30302F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Layer 3 Route</a:t>
            </a:r>
            <a:endParaRPr sz="900" b="1" spc="-10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ARP proxy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lang="en-US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4096</a:t>
            </a: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hardware Host Routes,</a:t>
            </a:r>
            <a:r>
              <a:rPr lang="en-US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512</a:t>
            </a: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hardware Subnet Routes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Radius,Tacacs+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IP source guard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lang="en-US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static route ,d</a:t>
            </a: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ynamic route RIP v1/v2,RIPng</a:t>
            </a:r>
            <a:r>
              <a:rPr lang="en-US"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OSPF v2/v3; 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1275" algn="l">
              <a:lnSpc>
                <a:spcPct val="100000"/>
              </a:lnSpc>
              <a:spcBef>
                <a:spcPts val="175"/>
              </a:spcBef>
              <a:buClrTx/>
              <a:buSzTx/>
              <a:buFontTx/>
            </a:pPr>
            <a:r>
              <a:rPr sz="1000" b="1" dirty="0">
                <a:solidFill>
                  <a:srgbClr val="30302F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IPv6</a:t>
            </a:r>
            <a:endParaRPr sz="1000" b="1" dirty="0">
              <a:solidFill>
                <a:srgbClr val="30302F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NDP;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IPv6 Ping,IPv6 Telnet,IPv6 routing;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ACL based on source IPv6 address,  destination IPv6 address, L4 port, protocol  type, etc;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145" indent="-107950" algn="l">
              <a:lnSpc>
                <a:spcPts val="800"/>
              </a:lnSpc>
              <a:spcBef>
                <a:spcPts val="400"/>
              </a:spcBef>
              <a:buClrTx/>
              <a:buSzTx/>
              <a:buFontTx/>
              <a:buChar char="•"/>
              <a:tabLst>
                <a:tab pos="107950" algn="l"/>
                <a:tab pos="170180" algn="l"/>
              </a:tabLst>
            </a:pPr>
            <a:r>
              <a:rPr sz="800" spc="-10" dirty="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MLD v1/v2 snooping(Multicast  Listener Discovery snooping)</a:t>
            </a:r>
            <a:endParaRPr sz="800" spc="-10" dirty="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3" name="表格 32"/>
          <p:cNvGraphicFramePr/>
          <p:nvPr>
            <p:custDataLst>
              <p:tags r:id="rId2"/>
            </p:custDataLst>
          </p:nvPr>
        </p:nvGraphicFramePr>
        <p:xfrm>
          <a:off x="406933" y="850900"/>
          <a:ext cx="6597015" cy="3127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44930"/>
                <a:gridCol w="1715135"/>
                <a:gridCol w="3536950"/>
              </a:tblGrid>
              <a:tr h="175260"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</a:t>
                      </a:r>
                      <a:endParaRPr lang="en-US" altLang="en-US" sz="900" b="1">
                        <a:latin typeface="Arial" panose="020B0604020202020204" pitchFamily="34" charset="0"/>
                        <a:ea typeface="Times New Roman" panose="0202060305040502030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HV1600G2-B</a:t>
                      </a:r>
                      <a:endParaRPr lang="en-US" altLang="en-US" sz="900" b="1"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3035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Chassis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Rack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1U 19Inch Standard Box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320">
                <a:tc rowSpan="3"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Uplink Port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QTY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8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685">
                <a:tc vMerge="1"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RJ45(GE)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4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320">
                <a:tc vMerge="1"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SFP(GE)/SFP+(10GE)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4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685">
                <a:tc rowSpan="3"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GPON Port</a:t>
                      </a: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 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QTY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16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320">
                <a:tc vMerge="1"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Physical Interface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SFP Slots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vMerge="1"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Max splitting ratio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1:128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t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20">
                <a:tc gridSpan="2"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Management Ports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1*10/100</a:t>
                      </a: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/1000</a:t>
                      </a: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BASE-T out-band port, 1*CONSOLE port, 1*USB2.0, 1*Type-C USB</a:t>
                      </a: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 (</a:t>
                      </a: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for console)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gridSpan="2"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Backplane Bandwidth (Gbps)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208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gridSpan="2"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Port Forwarding Rate(Mpps)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124.992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685">
                <a:tc rowSpan="6"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PON Port Specification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Transmission Distance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20KM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320">
                <a:tc vMerge="1"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GPON port speed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Upstream 1.244Gbps, Downstream 2.488Gbps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685">
                <a:tc vMerge="1"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Wavelength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TX 1490nm, RX 1310nm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320">
                <a:tc vMerge="1"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Connector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SC/UPC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320">
                <a:tc vMerge="1"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Fiber Type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9/125μm SMF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50">
                <a:tc vMerge="1"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Supported PON module level</a:t>
                      </a:r>
                      <a:endParaRPr lang="en-US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Class B+, C, C+, C++, C+++</a:t>
                      </a:r>
                      <a:endParaRPr lang="en-US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50">
                <a:tc rowSpan="2"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altLang="zh-CN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altLang="zh-CN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ower Supply</a:t>
                      </a:r>
                      <a:endParaRPr lang="en-US" altLang="zh-CN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altLang="en-US" sz="900" b="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AC</a:t>
                      </a:r>
                      <a:endParaRPr lang="en-US" altLang="en-US" sz="900" b="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altLang="en-US" sz="900" b="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Working Voltage Range: 100~240V, Rated Voltage: 110V/220V</a:t>
                      </a:r>
                      <a:endParaRPr lang="en-US" altLang="en-US" sz="900" b="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50">
                <a:tc vMerge="1"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altLang="en-US" sz="900" b="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DC</a:t>
                      </a:r>
                      <a:endParaRPr lang="en-US" altLang="en-US" sz="900" b="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altLang="en-US" sz="900" b="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Calibri" panose="020F0502020204030204"/>
                        </a:rPr>
                        <a:t>Working Voltage Range: -36~-75V, Rated Voltage: -48V/-60V</a:t>
                      </a:r>
                      <a:endParaRPr lang="en-US" altLang="en-US" sz="900" b="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Calibri" panose="020F0502020204030204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4470">
                <a:tc gridSpan="2"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Management Mode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l">
                        <a:spcBef>
                          <a:spcPts val="100"/>
                        </a:spcBef>
                        <a:buClrTx/>
                        <a:buSzTx/>
                        <a:buFontTx/>
                      </a:pP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EMS,</a:t>
                      </a:r>
                      <a:r>
                        <a:rPr lang="en-US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 </a:t>
                      </a: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微软雅黑" panose="020B0503020204020204" charset="-122"/>
                        </a:rPr>
                        <a:t>WEB, </a:t>
                      </a: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SNMP, Telnet , CLI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7149e3d0-b402-493a-94d6-da16937fd255}"/>
  <p:tag name="TABLE_ENDDRAG_ORIGIN_RECT" val="470*81"/>
  <p:tag name="TABLE_ENDDRAG_RECT" val="32*725*470*81"/>
</p:tagLst>
</file>

<file path=ppt/tags/tag2.xml><?xml version="1.0" encoding="utf-8"?>
<p:tagLst xmlns:p="http://schemas.openxmlformats.org/presentationml/2006/main">
  <p:tag name="KSO_WM_UNIT_TABLE_BEAUTIFY" val="smartTable{9cb60274-1f77-485c-b668-0f434e161306}"/>
  <p:tag name="TABLE_ENDDRAG_ORIGIN_RECT" val="519*227"/>
  <p:tag name="TABLE_ENDDRAG_RECT" val="37*88*519*227"/>
</p:tagLst>
</file>

<file path=ppt/tags/tag3.xml><?xml version="1.0" encoding="utf-8"?>
<p:tagLst xmlns:p="http://schemas.openxmlformats.org/presentationml/2006/main">
  <p:tag name="COMMONDATA" val="eyJoZGlkIjoiNGU5YTk2NWU3OTRhNTU0YjZlNWE0ODExMjY4YzM0MTgifQ=="/>
  <p:tag name="KSO_WPP_MARK_KEY" val="a0d2d276-dda0-4575-8d10-cadf59ab7a00"/>
  <p:tag name="commondata" val="eyJoZGlkIjoiZjFmZWIzNDg2MmIzZjExOTIzMmViNTBmYTMwYTk0ZWY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828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4308</Words>
  <Application>WPS 演示</Application>
  <PresentationFormat>On-screen Show (4:3)</PresentationFormat>
  <Paragraphs>241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1" baseType="lpstr">
      <vt:lpstr>Arial</vt:lpstr>
      <vt:lpstr>宋体</vt:lpstr>
      <vt:lpstr>Wingdings</vt:lpstr>
      <vt:lpstr>Arial</vt:lpstr>
      <vt:lpstr>Times New Roman</vt:lpstr>
      <vt:lpstr>微软雅黑</vt:lpstr>
      <vt:lpstr>Calibri</vt:lpstr>
      <vt:lpstr>Arial Unicode MS</vt:lpstr>
      <vt:lpstr>Office Theme</vt:lpstr>
      <vt:lpstr>V1600G2-B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V1600G2-B</dc:title>
  <dc:creator/>
  <cp:lastModifiedBy>跬步致远</cp:lastModifiedBy>
  <cp:revision>4</cp:revision>
  <dcterms:created xsi:type="dcterms:W3CDTF">2024-07-05T01:32:00Z</dcterms:created>
  <dcterms:modified xsi:type="dcterms:W3CDTF">2025-07-25T03:07:35Z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2021-11-02T08:00:00Z</vt:filetime>
  </property>
  <property fmtid="{D5CDD505-2E9C-101B-9397-08002B2CF9AE}" pid="3" name="Creator">
    <vt:lpwstr>Adobe InDesign 16.3 (Macintosh)</vt:lpwstr>
  </property>
  <property fmtid="{D5CDD505-2E9C-101B-9397-08002B2CF9AE}" pid="4" name="LastSaved">
    <vt:filetime>2021-11-13T08:00:00Z</vt:filetime>
  </property>
  <property fmtid="{D5CDD505-2E9C-101B-9397-08002B2CF9AE}" pid="5" name="ICV">
    <vt:lpwstr>1A50F7D7B9DE4517BD87478D078A1D3C_13</vt:lpwstr>
  </property>
  <property fmtid="{D5CDD505-2E9C-101B-9397-08002B2CF9AE}" pid="6" name="KSOProductBuildVer">
    <vt:lpwstr>2052-12.1.0.21915</vt:lpwstr>
  </property>
</Properties>
</file>