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2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58" r:id="rId3"/>
    <p:sldId id="259" r:id="rId4"/>
  </p:sldIdLst>
  <p:sldSz cx="7556500" cy="10693400"/>
  <p:notesSz cx="7556500" cy="10693400"/>
  <p:custDataLst>
    <p:tags r:id="rId10"/>
  </p:custData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8" userDrawn="1">
          <p15:clr>
            <a:srgbClr val="A4A3A4"/>
          </p15:clr>
        </p15:guide>
        <p15:guide id="2" pos="214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</p:showPr>
  <p:clrMru>
    <a:srgbClr val="F2F2F2"/>
    <a:srgbClr val="AAAAAA"/>
    <a:srgbClr val="FF6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78" d="100"/>
          <a:sy n="78" d="100"/>
        </p:scale>
        <p:origin x="-1536" y="-84"/>
      </p:cViewPr>
      <p:guideLst>
        <p:guide orient="horz" pos="2888"/>
        <p:guide pos="214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45000" cy="45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gs" Target="tags/tag4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4483" cy="5365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32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280268" y="0"/>
            <a:ext cx="3274483" cy="5365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32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10156874"/>
            <a:ext cx="3274483" cy="5365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32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280268" y="10156874"/>
            <a:ext cx="3274483" cy="5365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32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4483" cy="5365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280268" y="0"/>
            <a:ext cx="3274483" cy="5365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570230" y="1336675"/>
            <a:ext cx="6416040" cy="360902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55650" y="5146199"/>
            <a:ext cx="6045200" cy="421052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10156874"/>
            <a:ext cx="3274483" cy="5365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280268" y="10156874"/>
            <a:ext cx="3274483" cy="5365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299" y="3451862"/>
            <a:ext cx="2025014" cy="421639"/>
          </a:xfrm>
        </p:spPr>
        <p:txBody>
          <a:bodyPr lIns="0" tIns="0" rIns="0" bIns="0"/>
          <a:lstStyle>
            <a:lvl1pPr>
              <a:defRPr sz="2600" b="0" i="0">
                <a:solidFill>
                  <a:srgbClr val="00A2DA"/>
                </a:solidFill>
                <a:latin typeface="Arial" panose="020B0604020202020204"/>
                <a:cs typeface="Arial" panose="020B0604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 userDrawn="1"/>
        </p:nvSpPr>
        <p:spPr>
          <a:xfrm>
            <a:off x="0" y="5619115"/>
            <a:ext cx="7560310" cy="5068570"/>
          </a:xfrm>
          <a:custGeom>
            <a:avLst/>
            <a:gdLst/>
            <a:ahLst/>
            <a:cxnLst/>
            <a:rect l="l" t="t" r="r" b="b"/>
            <a:pathLst>
              <a:path w="7560309" h="5112384">
                <a:moveTo>
                  <a:pt x="0" y="5112004"/>
                </a:moveTo>
                <a:lnTo>
                  <a:pt x="7560005" y="5112004"/>
                </a:lnTo>
                <a:lnTo>
                  <a:pt x="7560005" y="0"/>
                </a:lnTo>
                <a:lnTo>
                  <a:pt x="0" y="0"/>
                </a:lnTo>
                <a:lnTo>
                  <a:pt x="0" y="511200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 userDrawn="1"/>
        </p:nvSpPr>
        <p:spPr>
          <a:xfrm>
            <a:off x="3635999" y="10607042"/>
            <a:ext cx="3924300" cy="85090"/>
          </a:xfrm>
          <a:custGeom>
            <a:avLst/>
            <a:gdLst/>
            <a:ahLst/>
            <a:cxnLst/>
            <a:rect l="l" t="t" r="r" b="b"/>
            <a:pathLst>
              <a:path w="3924300" h="85090">
                <a:moveTo>
                  <a:pt x="3924005" y="0"/>
                </a:moveTo>
                <a:lnTo>
                  <a:pt x="27000" y="0"/>
                </a:lnTo>
                <a:lnTo>
                  <a:pt x="16491" y="2122"/>
                </a:lnTo>
                <a:lnTo>
                  <a:pt x="7908" y="7908"/>
                </a:lnTo>
                <a:lnTo>
                  <a:pt x="2122" y="16491"/>
                </a:lnTo>
                <a:lnTo>
                  <a:pt x="0" y="27000"/>
                </a:lnTo>
                <a:lnTo>
                  <a:pt x="0" y="84960"/>
                </a:lnTo>
                <a:lnTo>
                  <a:pt x="3924005" y="84960"/>
                </a:lnTo>
                <a:lnTo>
                  <a:pt x="3924005" y="0"/>
                </a:lnTo>
                <a:close/>
              </a:path>
            </a:pathLst>
          </a:custGeom>
          <a:solidFill>
            <a:srgbClr val="FF6900"/>
          </a:solidFill>
        </p:spPr>
        <p:txBody>
          <a:bodyPr wrap="square" lIns="0" tIns="0" rIns="0" bIns="0" rtlCol="0"/>
          <a:p/>
        </p:txBody>
      </p:sp>
      <p:sp>
        <p:nvSpPr>
          <p:cNvPr id="12" name="object 12"/>
          <p:cNvSpPr/>
          <p:nvPr userDrawn="1"/>
        </p:nvSpPr>
        <p:spPr>
          <a:xfrm>
            <a:off x="0" y="0"/>
            <a:ext cx="7559675" cy="99695"/>
          </a:xfrm>
          <a:custGeom>
            <a:avLst/>
            <a:gdLst/>
            <a:ahLst/>
            <a:cxnLst/>
            <a:rect l="l" t="t" r="r" b="b"/>
            <a:pathLst>
              <a:path w="3924300" h="91440">
                <a:moveTo>
                  <a:pt x="3923996" y="0"/>
                </a:moveTo>
                <a:lnTo>
                  <a:pt x="0" y="0"/>
                </a:lnTo>
                <a:lnTo>
                  <a:pt x="0" y="91444"/>
                </a:lnTo>
                <a:lnTo>
                  <a:pt x="3896996" y="91444"/>
                </a:lnTo>
                <a:lnTo>
                  <a:pt x="3907505" y="89322"/>
                </a:lnTo>
                <a:lnTo>
                  <a:pt x="3916087" y="83535"/>
                </a:lnTo>
                <a:lnTo>
                  <a:pt x="3921874" y="74952"/>
                </a:lnTo>
                <a:lnTo>
                  <a:pt x="3923996" y="64443"/>
                </a:lnTo>
                <a:lnTo>
                  <a:pt x="3923996" y="0"/>
                </a:lnTo>
                <a:close/>
              </a:path>
            </a:pathLst>
          </a:custGeom>
          <a:solidFill>
            <a:srgbClr val="FF6900"/>
          </a:solidFill>
        </p:spPr>
        <p:txBody>
          <a:bodyPr wrap="square" lIns="0" tIns="0" rIns="0" bIns="0" rtlCol="0"/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299" y="3451862"/>
            <a:ext cx="2025014" cy="421639"/>
          </a:xfrm>
        </p:spPr>
        <p:txBody>
          <a:bodyPr lIns="0" tIns="0" rIns="0" bIns="0"/>
          <a:lstStyle>
            <a:lvl1pPr>
              <a:defRPr sz="2600" b="0" i="0">
                <a:solidFill>
                  <a:srgbClr val="00A2DA"/>
                </a:solidFill>
                <a:latin typeface="Arial" panose="020B0604020202020204"/>
                <a:cs typeface="Arial" panose="020B0604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12"/>
          <p:cNvSpPr/>
          <p:nvPr userDrawn="1"/>
        </p:nvSpPr>
        <p:spPr>
          <a:xfrm>
            <a:off x="0" y="10605135"/>
            <a:ext cx="7559675" cy="99695"/>
          </a:xfrm>
          <a:custGeom>
            <a:avLst/>
            <a:gdLst/>
            <a:ahLst/>
            <a:cxnLst/>
            <a:rect l="l" t="t" r="r" b="b"/>
            <a:pathLst>
              <a:path w="3924300" h="91440">
                <a:moveTo>
                  <a:pt x="3923996" y="0"/>
                </a:moveTo>
                <a:lnTo>
                  <a:pt x="0" y="0"/>
                </a:lnTo>
                <a:lnTo>
                  <a:pt x="0" y="91444"/>
                </a:lnTo>
                <a:lnTo>
                  <a:pt x="3896996" y="91444"/>
                </a:lnTo>
                <a:lnTo>
                  <a:pt x="3907505" y="89322"/>
                </a:lnTo>
                <a:lnTo>
                  <a:pt x="3916087" y="83535"/>
                </a:lnTo>
                <a:lnTo>
                  <a:pt x="3921874" y="74952"/>
                </a:lnTo>
                <a:lnTo>
                  <a:pt x="3923996" y="64443"/>
                </a:lnTo>
                <a:lnTo>
                  <a:pt x="3923996" y="0"/>
                </a:lnTo>
                <a:close/>
              </a:path>
            </a:pathLst>
          </a:custGeom>
          <a:solidFill>
            <a:srgbClr val="FF6900"/>
          </a:solidFill>
        </p:spPr>
        <p:txBody>
          <a:bodyPr wrap="square" lIns="0" tIns="0" rIns="0" bIns="0" rtlCol="0"/>
          <a:p/>
        </p:txBody>
      </p:sp>
      <p:sp>
        <p:nvSpPr>
          <p:cNvPr id="22" name="object 11"/>
          <p:cNvSpPr/>
          <p:nvPr userDrawn="1"/>
        </p:nvSpPr>
        <p:spPr>
          <a:xfrm flipH="1">
            <a:off x="-31761" y="-6348"/>
            <a:ext cx="3924300" cy="85090"/>
          </a:xfrm>
          <a:custGeom>
            <a:avLst/>
            <a:gdLst/>
            <a:ahLst/>
            <a:cxnLst/>
            <a:rect l="l" t="t" r="r" b="b"/>
            <a:pathLst>
              <a:path w="3924300" h="85090">
                <a:moveTo>
                  <a:pt x="3924005" y="0"/>
                </a:moveTo>
                <a:lnTo>
                  <a:pt x="27000" y="0"/>
                </a:lnTo>
                <a:lnTo>
                  <a:pt x="16491" y="2122"/>
                </a:lnTo>
                <a:lnTo>
                  <a:pt x="7908" y="7908"/>
                </a:lnTo>
                <a:lnTo>
                  <a:pt x="2122" y="16491"/>
                </a:lnTo>
                <a:lnTo>
                  <a:pt x="0" y="27000"/>
                </a:lnTo>
                <a:lnTo>
                  <a:pt x="0" y="84960"/>
                </a:lnTo>
                <a:lnTo>
                  <a:pt x="3924005" y="84960"/>
                </a:lnTo>
                <a:lnTo>
                  <a:pt x="3924005" y="0"/>
                </a:lnTo>
                <a:close/>
              </a:path>
            </a:pathLst>
          </a:custGeom>
          <a:solidFill>
            <a:srgbClr val="FF6900"/>
          </a:solidFill>
        </p:spPr>
        <p:txBody>
          <a:bodyPr wrap="square" lIns="0" tIns="0" rIns="0" bIns="0" rtlCol="0"/>
          <a:p/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8738870"/>
            <a:ext cx="7560310" cy="1954530"/>
          </a:xfrm>
          <a:custGeom>
            <a:avLst/>
            <a:gdLst/>
            <a:ahLst/>
            <a:cxnLst/>
            <a:rect l="l" t="t" r="r" b="b"/>
            <a:pathLst>
              <a:path w="7560309" h="2371090">
                <a:moveTo>
                  <a:pt x="0" y="2370963"/>
                </a:moveTo>
                <a:lnTo>
                  <a:pt x="7559992" y="2370963"/>
                </a:lnTo>
                <a:lnTo>
                  <a:pt x="7559992" y="0"/>
                </a:lnTo>
                <a:lnTo>
                  <a:pt x="0" y="0"/>
                </a:lnTo>
                <a:lnTo>
                  <a:pt x="0" y="237096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tags" Target="../tags/tag1.xml"/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3.xml"/><Relationship Id="rId1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58470" y="4896487"/>
            <a:ext cx="2025014" cy="381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400" spc="-185" dirty="0">
                <a:solidFill>
                  <a:srgbClr val="FF6900"/>
                </a:solidFill>
                <a:latin typeface="Arial" panose="020B0604020202020204" pitchFamily="34" charset="0"/>
              </a:rPr>
              <a:t>HV1600D8</a:t>
            </a:r>
            <a:endParaRPr lang="en-US" sz="2400" spc="-185" dirty="0">
              <a:solidFill>
                <a:srgbClr val="FF6900"/>
              </a:solidFill>
              <a:latin typeface="Arial" panose="020B0604020202020204" pitchFamily="34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8470" y="5166995"/>
            <a:ext cx="1911350" cy="311150"/>
          </a:xfrm>
          <a:prstGeom prst="rect">
            <a:avLst/>
          </a:prstGeom>
        </p:spPr>
        <p:txBody>
          <a:bodyPr vert="horz" wrap="square" lIns="0" tIns="1270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0"/>
              </a:spcBef>
            </a:pPr>
            <a:r>
              <a:rPr sz="1200" dirty="0">
                <a:solidFill>
                  <a:srgbClr val="414042"/>
                </a:solidFill>
                <a:latin typeface="Arial" panose="020B0604020202020204" pitchFamily="34" charset="0"/>
                <a:cs typeface="Arial" panose="020B0604020202020204"/>
              </a:rPr>
              <a:t>Layer3 </a:t>
            </a:r>
            <a:r>
              <a:rPr lang="en-US" sz="1200" dirty="0">
                <a:solidFill>
                  <a:srgbClr val="414042"/>
                </a:solidFill>
                <a:latin typeface="Arial" panose="020B0604020202020204" pitchFamily="34" charset="0"/>
                <a:cs typeface="Arial" panose="020B0604020202020204"/>
              </a:rPr>
              <a:t>8 Ports E</a:t>
            </a:r>
            <a:r>
              <a:rPr sz="1200" dirty="0">
                <a:solidFill>
                  <a:srgbClr val="414042"/>
                </a:solidFill>
                <a:latin typeface="Arial" panose="020B0604020202020204" pitchFamily="34" charset="0"/>
                <a:cs typeface="Arial" panose="020B0604020202020204"/>
              </a:rPr>
              <a:t>PON OLT</a:t>
            </a:r>
            <a:endParaRPr sz="1200" dirty="0">
              <a:solidFill>
                <a:srgbClr val="414042"/>
              </a:solidFill>
              <a:latin typeface="Arial" panose="020B0604020202020204" pitchFamily="34" charset="0"/>
              <a:cs typeface="Arial" panose="020B0604020202020204"/>
            </a:endParaRPr>
          </a:p>
        </p:txBody>
      </p:sp>
      <p:pic>
        <p:nvPicPr>
          <p:cNvPr id="3" name="图片 2" descr="CE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305233" y="4671695"/>
            <a:ext cx="648335" cy="458470"/>
          </a:xfrm>
          <a:prstGeom prst="rect">
            <a:avLst/>
          </a:prstGeom>
        </p:spPr>
      </p:pic>
      <p:sp>
        <p:nvSpPr>
          <p:cNvPr id="7" name="object 3"/>
          <p:cNvSpPr txBox="1"/>
          <p:nvPr/>
        </p:nvSpPr>
        <p:spPr>
          <a:xfrm>
            <a:off x="458470" y="5962650"/>
            <a:ext cx="6803390" cy="1270635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1000" b="1" spc="-25" dirty="0">
                <a:solidFill>
                  <a:srgbClr val="FF6900"/>
                </a:solidFill>
                <a:latin typeface="Arial" panose="020B0604020202020204" pitchFamily="34" charset="0"/>
                <a:cs typeface="Gill Sans MT" panose="020B0502020104020203"/>
              </a:rPr>
              <a:t>Introduction:</a:t>
            </a:r>
            <a:endParaRPr sz="1000">
              <a:solidFill>
                <a:srgbClr val="FF6900"/>
              </a:solidFill>
              <a:latin typeface="Arial" panose="020B0604020202020204" pitchFamily="34" charset="0"/>
              <a:cs typeface="Gill Sans MT" panose="020B0502020104020203"/>
            </a:endParaRPr>
          </a:p>
          <a:p>
            <a:pPr marL="18415" marR="5080" algn="just">
              <a:lnSpc>
                <a:spcPct val="108000"/>
              </a:lnSpc>
              <a:spcBef>
                <a:spcPts val="360"/>
              </a:spcBef>
            </a:pPr>
            <a:r>
              <a:rPr lang="en-US" sz="850" spc="3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HV1600D8</a:t>
            </a:r>
            <a:r>
              <a:rPr sz="850" spc="3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 </a:t>
            </a:r>
            <a:r>
              <a:rPr sz="850" spc="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series </a:t>
            </a:r>
            <a:r>
              <a:rPr sz="850" spc="1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EPON </a:t>
            </a:r>
            <a:r>
              <a:rPr sz="850" spc="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OLT </a:t>
            </a:r>
            <a:r>
              <a:rPr sz="850" spc="1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products </a:t>
            </a:r>
            <a:r>
              <a:rPr sz="850" spc="-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are </a:t>
            </a:r>
            <a:r>
              <a:rPr sz="850" spc="1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1U height </a:t>
            </a:r>
            <a:r>
              <a:rPr sz="850" spc="3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19 </a:t>
            </a:r>
            <a:r>
              <a:rPr sz="850" spc="1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inch </a:t>
            </a:r>
            <a:r>
              <a:rPr sz="850" spc="2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rack </a:t>
            </a:r>
            <a:r>
              <a:rPr sz="850" spc="1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mount </a:t>
            </a:r>
            <a:r>
              <a:rPr sz="850" spc="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products. </a:t>
            </a:r>
            <a:r>
              <a:rPr sz="850" spc="2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The </a:t>
            </a:r>
            <a:r>
              <a:rPr sz="850" spc="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features </a:t>
            </a:r>
            <a:r>
              <a:rPr sz="850" spc="1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of</a:t>
            </a:r>
            <a:r>
              <a:rPr sz="850" spc="-14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 </a:t>
            </a:r>
            <a:r>
              <a:rPr sz="850" spc="1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the </a:t>
            </a:r>
            <a:r>
              <a:rPr sz="850" spc="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OLT </a:t>
            </a:r>
            <a:r>
              <a:rPr sz="850" spc="-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are </a:t>
            </a:r>
            <a:r>
              <a:rPr sz="850" spc="1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small, </a:t>
            </a:r>
            <a:r>
              <a:rPr sz="850" spc="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convenient, </a:t>
            </a: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flexible, </a:t>
            </a:r>
            <a:r>
              <a:rPr sz="850" spc="1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easy  </a:t>
            </a:r>
            <a:r>
              <a:rPr sz="850" spc="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todeploy </a:t>
            </a:r>
            <a:r>
              <a:rPr sz="850" spc="1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and </a:t>
            </a:r>
            <a:r>
              <a:rPr sz="850" spc="2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high </a:t>
            </a:r>
            <a:r>
              <a:rPr sz="850" spc="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performance. </a:t>
            </a: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It </a:t>
            </a:r>
            <a:r>
              <a:rPr sz="850" spc="1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is </a:t>
            </a:r>
            <a:r>
              <a:rPr sz="850" spc="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appropriate to be </a:t>
            </a: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deployed </a:t>
            </a:r>
            <a:r>
              <a:rPr sz="850" spc="1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in </a:t>
            </a:r>
            <a:r>
              <a:rPr sz="850" spc="1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compact </a:t>
            </a: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room environment. </a:t>
            </a:r>
            <a:r>
              <a:rPr sz="850" spc="2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The </a:t>
            </a: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OLT's </a:t>
            </a:r>
            <a:r>
              <a:rPr sz="850" spc="2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can </a:t>
            </a:r>
            <a:r>
              <a:rPr sz="850" spc="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be </a:t>
            </a:r>
            <a:r>
              <a:rPr sz="850" spc="1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used </a:t>
            </a: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for </a:t>
            </a:r>
            <a:r>
              <a:rPr sz="850" spc="-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"Triple-Play", </a:t>
            </a:r>
            <a:r>
              <a:rPr sz="850" spc="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VPN, </a:t>
            </a: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IP </a:t>
            </a:r>
            <a:r>
              <a:rPr sz="850" spc="1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Camera,  </a:t>
            </a:r>
            <a:r>
              <a:rPr sz="850" spc="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Enterprise</a:t>
            </a:r>
            <a:r>
              <a:rPr sz="850" spc="-9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 </a:t>
            </a:r>
            <a:r>
              <a:rPr sz="850" spc="3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LAN</a:t>
            </a:r>
            <a:r>
              <a:rPr sz="850" spc="-9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 </a:t>
            </a:r>
            <a:r>
              <a:rPr sz="850" spc="1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and</a:t>
            </a:r>
            <a:r>
              <a:rPr sz="850" spc="-9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 </a:t>
            </a:r>
            <a:r>
              <a:rPr sz="850" spc="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Internet</a:t>
            </a:r>
            <a:r>
              <a:rPr sz="850" spc="-9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 </a:t>
            </a:r>
            <a:r>
              <a:rPr sz="850" spc="1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service</a:t>
            </a:r>
            <a:r>
              <a:rPr sz="850" spc="-9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 </a:t>
            </a:r>
            <a:r>
              <a:rPr sz="850" spc="1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provider</a:t>
            </a:r>
            <a:r>
              <a:rPr lang="en-US" sz="850" spc="1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 </a:t>
            </a:r>
            <a:r>
              <a:rPr sz="850" spc="1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applications.</a:t>
            </a:r>
            <a:endParaRPr sz="850">
              <a:latin typeface="Arial" panose="020B0604020202020204" pitchFamily="34" charset="0"/>
              <a:cs typeface="Calibri" panose="020F0502020204030204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950">
              <a:latin typeface="Arial" panose="020B0604020202020204" pitchFamily="34" charset="0"/>
              <a:cs typeface="Times New Roman" panose="02020603050405020304"/>
            </a:endParaRPr>
          </a:p>
          <a:p>
            <a:pPr marL="18415" marR="6985" algn="just">
              <a:lnSpc>
                <a:spcPct val="110000"/>
              </a:lnSpc>
            </a:pPr>
            <a:r>
              <a:rPr sz="850" spc="4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 HV1600D8 </a:t>
            </a:r>
            <a:r>
              <a:rPr sz="850" spc="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provides </a:t>
            </a:r>
            <a:r>
              <a:rPr lang="en-US" sz="850" spc="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8</a:t>
            </a:r>
            <a:r>
              <a:rPr sz="850" spc="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GE(copper) </a:t>
            </a:r>
            <a:r>
              <a:rPr sz="850" spc="1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and </a:t>
            </a:r>
            <a:r>
              <a:rPr lang="en-US" sz="850" spc="1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8</a:t>
            </a:r>
            <a:r>
              <a:rPr lang="en-US" sz="850" spc="2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*</a:t>
            </a:r>
            <a:r>
              <a:rPr sz="850" spc="2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SFP </a:t>
            </a:r>
            <a:r>
              <a:rPr sz="850" spc="1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slots </a:t>
            </a:r>
            <a:r>
              <a:rPr sz="850" spc="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independent </a:t>
            </a:r>
            <a:r>
              <a:rPr sz="850" spc="1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interface </a:t>
            </a: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for </a:t>
            </a:r>
            <a:r>
              <a:rPr sz="850" spc="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uplink, </a:t>
            </a:r>
            <a:r>
              <a:rPr sz="850" spc="1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and </a:t>
            </a:r>
            <a:r>
              <a:rPr lang="en-US" sz="850" spc="1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8</a:t>
            </a:r>
            <a:r>
              <a:rPr sz="850" spc="1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*EPON </a:t>
            </a:r>
            <a:r>
              <a:rPr sz="850" spc="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OLT </a:t>
            </a:r>
            <a:r>
              <a:rPr sz="850" spc="1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ports </a:t>
            </a: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for </a:t>
            </a:r>
            <a:r>
              <a:rPr sz="850" spc="-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down</a:t>
            </a:r>
            <a:r>
              <a:rPr lang="en-US" sz="850" spc="-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link</a:t>
            </a:r>
            <a:r>
              <a:rPr sz="850" spc="-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. </a:t>
            </a: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It </a:t>
            </a:r>
            <a:r>
              <a:rPr sz="850" spc="2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can </a:t>
            </a:r>
            <a:r>
              <a:rPr sz="850" spc="1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support </a:t>
            </a:r>
            <a:r>
              <a:rPr sz="850" spc="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overall  </a:t>
            </a:r>
            <a:r>
              <a:rPr lang="en-US" sz="850" spc="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512</a:t>
            </a:r>
            <a:r>
              <a:rPr sz="850" spc="-3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 </a:t>
            </a:r>
            <a:r>
              <a:rPr sz="850" spc="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ONU's</a:t>
            </a:r>
            <a:r>
              <a:rPr sz="850" spc="-4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 </a:t>
            </a:r>
            <a:r>
              <a:rPr sz="850" spc="-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with</a:t>
            </a:r>
            <a:r>
              <a:rPr sz="850" spc="-2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 </a:t>
            </a:r>
            <a:r>
              <a:rPr sz="850" spc="3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64</a:t>
            </a:r>
            <a:r>
              <a:rPr sz="850" spc="-2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 </a:t>
            </a:r>
            <a:r>
              <a:rPr sz="850" spc="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ONU's</a:t>
            </a:r>
            <a:r>
              <a:rPr sz="850" spc="-2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 </a:t>
            </a: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per</a:t>
            </a:r>
            <a:r>
              <a:rPr sz="850" spc="-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 </a:t>
            </a:r>
            <a:r>
              <a:rPr sz="850" spc="2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PON</a:t>
            </a:r>
            <a:r>
              <a:rPr sz="850" spc="-2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 </a:t>
            </a: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port.</a:t>
            </a:r>
            <a:endParaRPr sz="850">
              <a:latin typeface="Arial" panose="020B0604020202020204" pitchFamily="34" charset="0"/>
              <a:cs typeface="Calibri" panose="020F0502020204030204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850">
              <a:latin typeface="Arial" panose="020B0604020202020204" pitchFamily="34" charset="0"/>
              <a:cs typeface="Calibri" panose="020F0502020204030204"/>
            </a:endParaRPr>
          </a:p>
        </p:txBody>
      </p:sp>
      <p:sp>
        <p:nvSpPr>
          <p:cNvPr id="11" name="object 5"/>
          <p:cNvSpPr txBox="1"/>
          <p:nvPr/>
        </p:nvSpPr>
        <p:spPr>
          <a:xfrm>
            <a:off x="730250" y="1409065"/>
            <a:ext cx="2059940" cy="996950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p>
            <a:pPr marL="12700">
              <a:lnSpc>
                <a:spcPct val="100000"/>
              </a:lnSpc>
              <a:spcBef>
                <a:spcPts val="665"/>
              </a:spcBef>
            </a:pPr>
            <a:r>
              <a:rPr sz="1000" b="1" spc="-75" dirty="0">
                <a:solidFill>
                  <a:srgbClr val="FF6900"/>
                </a:solidFill>
                <a:latin typeface="Arial" panose="020B0604020202020204" pitchFamily="34" charset="0"/>
                <a:cs typeface="Gill Sans MT" panose="020B0502020104020203"/>
              </a:rPr>
              <a:t>Key </a:t>
            </a:r>
            <a:r>
              <a:rPr sz="1000" b="1" spc="-30" dirty="0">
                <a:solidFill>
                  <a:srgbClr val="FF6900"/>
                </a:solidFill>
                <a:latin typeface="Arial" panose="020B0604020202020204" pitchFamily="34" charset="0"/>
                <a:cs typeface="Gill Sans MT" panose="020B0502020104020203"/>
              </a:rPr>
              <a:t>Features:</a:t>
            </a:r>
            <a:r>
              <a:rPr lang="en-US" sz="1000" b="1" spc="-30" dirty="0">
                <a:solidFill>
                  <a:srgbClr val="FF6900"/>
                </a:solidFill>
                <a:latin typeface="Arial" panose="020B0604020202020204" pitchFamily="34" charset="0"/>
                <a:cs typeface="Gill Sans MT" panose="020B0502020104020203"/>
              </a:rPr>
              <a:t> </a:t>
            </a:r>
            <a:endParaRPr sz="1000">
              <a:solidFill>
                <a:srgbClr val="FF6900"/>
              </a:solidFill>
              <a:latin typeface="Arial" panose="020B0604020202020204" pitchFamily="34" charset="0"/>
              <a:cs typeface="Gill Sans MT" panose="020B0502020104020203"/>
            </a:endParaRPr>
          </a:p>
          <a:p>
            <a:pPr marL="142875" indent="-122555">
              <a:lnSpc>
                <a:spcPct val="100000"/>
              </a:lnSpc>
              <a:spcBef>
                <a:spcPts val="485"/>
              </a:spcBef>
              <a:buChar char="•"/>
              <a:tabLst>
                <a:tab pos="143510" algn="l"/>
              </a:tabLst>
            </a:pPr>
            <a:r>
              <a:rPr sz="850" spc="1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STP/RSTP</a:t>
            </a:r>
            <a:r>
              <a:rPr lang="en-US" sz="850" spc="1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/MSTP</a:t>
            </a:r>
            <a:endParaRPr sz="850">
              <a:latin typeface="Arial" panose="020B0604020202020204" pitchFamily="34" charset="0"/>
              <a:cs typeface="Calibri" panose="020F0502020204030204"/>
            </a:endParaRPr>
          </a:p>
          <a:p>
            <a:pPr marL="142875" indent="-122555">
              <a:lnSpc>
                <a:spcPct val="100000"/>
              </a:lnSpc>
              <a:spcBef>
                <a:spcPts val="80"/>
              </a:spcBef>
              <a:buChar char="•"/>
              <a:tabLst>
                <a:tab pos="143510" algn="l"/>
              </a:tabLst>
            </a:pPr>
            <a:r>
              <a:rPr sz="850" spc="-1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IGMP</a:t>
            </a:r>
            <a:r>
              <a:rPr sz="850" spc="-3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 </a:t>
            </a:r>
            <a:r>
              <a:rPr sz="850" spc="1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Snooping</a:t>
            </a:r>
            <a:endParaRPr sz="850">
              <a:latin typeface="Arial" panose="020B0604020202020204" pitchFamily="34" charset="0"/>
              <a:cs typeface="Calibri" panose="020F0502020204030204"/>
            </a:endParaRPr>
          </a:p>
          <a:p>
            <a:pPr marL="142875" indent="-122555">
              <a:lnSpc>
                <a:spcPct val="100000"/>
              </a:lnSpc>
              <a:spcBef>
                <a:spcPts val="85"/>
              </a:spcBef>
              <a:buChar char="•"/>
              <a:tabLst>
                <a:tab pos="143510" algn="l"/>
              </a:tabLst>
            </a:pPr>
            <a:r>
              <a:rPr sz="850" spc="2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VLAN</a:t>
            </a:r>
            <a:r>
              <a:rPr sz="850" spc="-3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 </a:t>
            </a:r>
            <a:r>
              <a:rPr sz="850" spc="1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Translation/Q-in-Q</a:t>
            </a:r>
            <a:endParaRPr sz="850">
              <a:latin typeface="Arial" panose="020B0604020202020204" pitchFamily="34" charset="0"/>
              <a:cs typeface="Calibri" panose="020F0502020204030204"/>
            </a:endParaRPr>
          </a:p>
          <a:p>
            <a:pPr marL="142875" indent="-122555">
              <a:lnSpc>
                <a:spcPct val="100000"/>
              </a:lnSpc>
              <a:spcBef>
                <a:spcPts val="85"/>
              </a:spcBef>
              <a:buChar char="•"/>
              <a:tabLst>
                <a:tab pos="143510" algn="l"/>
              </a:tabLst>
            </a:pP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Port</a:t>
            </a:r>
            <a:r>
              <a:rPr sz="850" spc="-3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 </a:t>
            </a:r>
            <a:r>
              <a:rPr sz="850" spc="2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Aggregation</a:t>
            </a:r>
            <a:endParaRPr sz="850">
              <a:latin typeface="Arial" panose="020B0604020202020204" pitchFamily="34" charset="0"/>
              <a:cs typeface="Calibri" panose="020F0502020204030204"/>
            </a:endParaRPr>
          </a:p>
          <a:p>
            <a:pPr marL="142875" indent="-122555">
              <a:lnSpc>
                <a:spcPct val="100000"/>
              </a:lnSpc>
              <a:spcBef>
                <a:spcPts val="85"/>
              </a:spcBef>
              <a:buChar char="•"/>
              <a:tabLst>
                <a:tab pos="143510" algn="l"/>
              </a:tabLst>
            </a:pPr>
            <a:r>
              <a:rPr sz="850" spc="1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Dynamic </a:t>
            </a:r>
            <a:r>
              <a:rPr sz="850" spc="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Bandwidth</a:t>
            </a:r>
            <a:r>
              <a:rPr sz="850" spc="-10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 </a:t>
            </a:r>
            <a:r>
              <a:rPr sz="850" spc="1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Allocation</a:t>
            </a:r>
            <a:endParaRPr lang="en-US" altLang="zh-CN" sz="850">
              <a:latin typeface="Arial" panose="020B0604020202020204" pitchFamily="34" charset="0"/>
              <a:cs typeface="Calibri" panose="020F0502020204030204"/>
            </a:endParaRPr>
          </a:p>
        </p:txBody>
      </p:sp>
      <p:sp>
        <p:nvSpPr>
          <p:cNvPr id="12" name="object 6"/>
          <p:cNvSpPr/>
          <p:nvPr/>
        </p:nvSpPr>
        <p:spPr>
          <a:xfrm>
            <a:off x="2671121" y="7502046"/>
            <a:ext cx="0" cy="2740660"/>
          </a:xfrm>
          <a:custGeom>
            <a:avLst/>
            <a:gdLst/>
            <a:ahLst/>
            <a:cxnLst/>
            <a:rect l="l" t="t" r="r" b="b"/>
            <a:pathLst>
              <a:path h="2740659">
                <a:moveTo>
                  <a:pt x="0" y="0"/>
                </a:moveTo>
                <a:lnTo>
                  <a:pt x="0" y="2740075"/>
                </a:lnTo>
              </a:path>
            </a:pathLst>
          </a:custGeom>
          <a:ln w="6350">
            <a:solidFill>
              <a:srgbClr val="686867"/>
            </a:solidFill>
          </a:ln>
        </p:spPr>
        <p:txBody>
          <a:bodyPr wrap="square" lIns="0" tIns="0" rIns="0" bIns="0" rtlCol="0"/>
          <a:p/>
        </p:txBody>
      </p:sp>
      <p:sp>
        <p:nvSpPr>
          <p:cNvPr id="14" name="object 7"/>
          <p:cNvSpPr/>
          <p:nvPr/>
        </p:nvSpPr>
        <p:spPr>
          <a:xfrm>
            <a:off x="5143496" y="7502046"/>
            <a:ext cx="0" cy="2740660"/>
          </a:xfrm>
          <a:custGeom>
            <a:avLst/>
            <a:gdLst/>
            <a:ahLst/>
            <a:cxnLst/>
            <a:rect l="l" t="t" r="r" b="b"/>
            <a:pathLst>
              <a:path h="2740659">
                <a:moveTo>
                  <a:pt x="0" y="0"/>
                </a:moveTo>
                <a:lnTo>
                  <a:pt x="0" y="2740075"/>
                </a:lnTo>
              </a:path>
            </a:pathLst>
          </a:custGeom>
          <a:ln w="6350">
            <a:solidFill>
              <a:srgbClr val="686867"/>
            </a:solidFill>
          </a:ln>
        </p:spPr>
        <p:txBody>
          <a:bodyPr wrap="square" lIns="0" tIns="0" rIns="0" bIns="0" rtlCol="0"/>
          <a:p/>
        </p:txBody>
      </p:sp>
      <p:sp>
        <p:nvSpPr>
          <p:cNvPr id="15" name="object 8"/>
          <p:cNvSpPr txBox="1"/>
          <p:nvPr/>
        </p:nvSpPr>
        <p:spPr>
          <a:xfrm>
            <a:off x="450033" y="7207794"/>
            <a:ext cx="1634489" cy="716915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p>
            <a:pPr marL="12700">
              <a:lnSpc>
                <a:spcPct val="100000"/>
              </a:lnSpc>
              <a:spcBef>
                <a:spcPts val="615"/>
              </a:spcBef>
            </a:pPr>
            <a:r>
              <a:rPr sz="1000" b="1" spc="-55" dirty="0">
                <a:solidFill>
                  <a:srgbClr val="FF6900"/>
                </a:solidFill>
                <a:latin typeface="Arial" panose="020B0604020202020204" pitchFamily="34" charset="0"/>
                <a:cs typeface="Gill Sans MT" panose="020B0502020104020203"/>
              </a:rPr>
              <a:t>Technical</a:t>
            </a:r>
            <a:r>
              <a:rPr sz="1000" b="1" spc="-60" dirty="0">
                <a:solidFill>
                  <a:srgbClr val="FF6900"/>
                </a:solidFill>
                <a:latin typeface="Arial" panose="020B0604020202020204" pitchFamily="34" charset="0"/>
                <a:cs typeface="Gill Sans MT" panose="020B0502020104020203"/>
              </a:rPr>
              <a:t> </a:t>
            </a:r>
            <a:r>
              <a:rPr sz="1000" b="1" spc="-10" dirty="0">
                <a:solidFill>
                  <a:srgbClr val="FF6900"/>
                </a:solidFill>
                <a:latin typeface="Arial" panose="020B0604020202020204" pitchFamily="34" charset="0"/>
                <a:cs typeface="Gill Sans MT" panose="020B0502020104020203"/>
              </a:rPr>
              <a:t>Specifications:</a:t>
            </a:r>
            <a:endParaRPr sz="1000">
              <a:solidFill>
                <a:srgbClr val="FF6900"/>
              </a:solidFill>
              <a:latin typeface="Arial" panose="020B0604020202020204" pitchFamily="34" charset="0"/>
              <a:cs typeface="Gill Sans MT" panose="020B0502020104020203"/>
            </a:endParaRPr>
          </a:p>
          <a:p>
            <a:pPr marL="13335">
              <a:lnSpc>
                <a:spcPct val="100000"/>
              </a:lnSpc>
              <a:spcBef>
                <a:spcPts val="440"/>
              </a:spcBef>
            </a:pPr>
            <a:r>
              <a:rPr sz="850" b="1" spc="-35" dirty="0">
                <a:solidFill>
                  <a:srgbClr val="3131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Management</a:t>
            </a:r>
            <a:r>
              <a:rPr sz="850" b="1" spc="-50" dirty="0">
                <a:solidFill>
                  <a:srgbClr val="3131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Ports</a:t>
            </a:r>
            <a:endParaRPr sz="85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51130" marR="5080" indent="-138430">
              <a:lnSpc>
                <a:spcPts val="1140"/>
              </a:lnSpc>
              <a:spcBef>
                <a:spcPts val="45"/>
              </a:spcBef>
              <a:buChar char="•"/>
              <a:tabLst>
                <a:tab pos="151765" algn="l"/>
              </a:tabLst>
            </a:pPr>
            <a:r>
              <a:rPr sz="850" spc="2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1*10/100BASE-T </a:t>
            </a:r>
            <a:r>
              <a:rPr sz="850" spc="2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out-band</a:t>
            </a:r>
            <a:r>
              <a:rPr sz="850" spc="-10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 </a:t>
            </a: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port,  </a:t>
            </a:r>
            <a:r>
              <a:rPr sz="850" spc="2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1*CONSOLE</a:t>
            </a:r>
            <a:r>
              <a:rPr sz="850" spc="-3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 </a:t>
            </a:r>
            <a:r>
              <a:rPr sz="850" spc="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port</a:t>
            </a:r>
            <a:endParaRPr sz="850">
              <a:latin typeface="Arial" panose="020B0604020202020204" pitchFamily="34" charset="0"/>
              <a:cs typeface="Calibri" panose="020F0502020204030204"/>
            </a:endParaRPr>
          </a:p>
        </p:txBody>
      </p:sp>
      <p:sp>
        <p:nvSpPr>
          <p:cNvPr id="16" name="object 9"/>
          <p:cNvSpPr txBox="1"/>
          <p:nvPr/>
        </p:nvSpPr>
        <p:spPr>
          <a:xfrm>
            <a:off x="434975" y="7992110"/>
            <a:ext cx="1829435" cy="142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3335" algn="l">
              <a:lnSpc>
                <a:spcPct val="100000"/>
              </a:lnSpc>
              <a:spcBef>
                <a:spcPts val="440"/>
              </a:spcBef>
              <a:buClrTx/>
              <a:buSzTx/>
              <a:buFontTx/>
            </a:pPr>
            <a:r>
              <a:rPr sz="850" b="1" spc="-35" dirty="0">
                <a:solidFill>
                  <a:srgbClr val="3131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PON  Port  Specification</a:t>
            </a:r>
            <a:endParaRPr sz="850" b="1" spc="-35" dirty="0">
              <a:solidFill>
                <a:srgbClr val="31313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object 10"/>
          <p:cNvSpPr txBox="1"/>
          <p:nvPr/>
        </p:nvSpPr>
        <p:spPr>
          <a:xfrm>
            <a:off x="434975" y="8121650"/>
            <a:ext cx="1861820" cy="100076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p>
            <a:pPr marL="150495" indent="-138430">
              <a:lnSpc>
                <a:spcPct val="100000"/>
              </a:lnSpc>
              <a:spcBef>
                <a:spcPts val="185"/>
              </a:spcBef>
              <a:buChar char="•"/>
              <a:tabLst>
                <a:tab pos="151130" algn="l"/>
              </a:tabLst>
            </a:pPr>
            <a:r>
              <a:rPr sz="850" spc="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Transmission Distance:</a:t>
            </a:r>
            <a:r>
              <a:rPr sz="850" spc="-6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 </a:t>
            </a:r>
            <a:r>
              <a:rPr sz="850" spc="1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20KM</a:t>
            </a:r>
            <a:endParaRPr sz="850">
              <a:latin typeface="Arial" panose="020B0604020202020204" pitchFamily="34" charset="0"/>
              <a:cs typeface="Calibri" panose="020F0502020204030204"/>
            </a:endParaRPr>
          </a:p>
          <a:p>
            <a:pPr marL="150495" marR="88900" indent="-138430">
              <a:lnSpc>
                <a:spcPct val="108000"/>
              </a:lnSpc>
              <a:buChar char="•"/>
              <a:tabLst>
                <a:tab pos="151130" algn="l"/>
              </a:tabLst>
            </a:pPr>
            <a:r>
              <a:rPr sz="850" spc="1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EPON </a:t>
            </a:r>
            <a:r>
              <a:rPr sz="850" spc="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port speed”</a:t>
            </a:r>
            <a:r>
              <a:rPr sz="850" spc="-10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 </a:t>
            </a:r>
            <a:r>
              <a:rPr sz="850" spc="1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Symmetrical  </a:t>
            </a:r>
            <a:r>
              <a:rPr sz="850" spc="1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1.25Gbps</a:t>
            </a:r>
            <a:endParaRPr sz="850">
              <a:latin typeface="Arial" panose="020B0604020202020204" pitchFamily="34" charset="0"/>
              <a:cs typeface="Calibri" panose="020F0502020204030204"/>
            </a:endParaRPr>
          </a:p>
          <a:p>
            <a:pPr marL="150495" marR="343535" indent="-138430">
              <a:lnSpc>
                <a:spcPct val="108000"/>
              </a:lnSpc>
              <a:buChar char="•"/>
              <a:tabLst>
                <a:tab pos="151130" algn="l"/>
              </a:tabLst>
            </a:pPr>
            <a:r>
              <a:rPr sz="850" spc="-1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Wavelength:</a:t>
            </a:r>
            <a:r>
              <a:rPr sz="850" spc="-4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 </a:t>
            </a:r>
            <a:r>
              <a:rPr sz="850" spc="2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TX-1490nm,  </a:t>
            </a:r>
            <a:r>
              <a:rPr sz="850" spc="3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RX-1310nm</a:t>
            </a:r>
            <a:endParaRPr sz="850">
              <a:latin typeface="Arial" panose="020B0604020202020204" pitchFamily="34" charset="0"/>
              <a:cs typeface="Calibri" panose="020F0502020204030204"/>
            </a:endParaRPr>
          </a:p>
          <a:p>
            <a:pPr marL="150495" indent="-138430">
              <a:lnSpc>
                <a:spcPct val="100000"/>
              </a:lnSpc>
              <a:spcBef>
                <a:spcPts val="80"/>
              </a:spcBef>
              <a:buChar char="•"/>
              <a:tabLst>
                <a:tab pos="151130" algn="l"/>
              </a:tabLst>
            </a:pPr>
            <a:r>
              <a:rPr sz="850" spc="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Connector:</a:t>
            </a:r>
            <a:r>
              <a:rPr sz="850" spc="-3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 </a:t>
            </a:r>
            <a:r>
              <a:rPr sz="850" spc="3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SC/</a:t>
            </a:r>
            <a:r>
              <a:rPr lang="en-US" sz="850" spc="3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U</a:t>
            </a:r>
            <a:r>
              <a:rPr sz="850" spc="3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PC</a:t>
            </a:r>
            <a:endParaRPr sz="850">
              <a:latin typeface="Arial" panose="020B0604020202020204" pitchFamily="34" charset="0"/>
              <a:cs typeface="Calibri" panose="020F0502020204030204"/>
            </a:endParaRPr>
          </a:p>
          <a:p>
            <a:pPr marL="150495" indent="-138430">
              <a:lnSpc>
                <a:spcPct val="100000"/>
              </a:lnSpc>
              <a:spcBef>
                <a:spcPts val="85"/>
              </a:spcBef>
              <a:buChar char="•"/>
              <a:tabLst>
                <a:tab pos="151130" algn="l"/>
              </a:tabLst>
            </a:pP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Fiber </a:t>
            </a:r>
            <a:r>
              <a:rPr sz="850" spc="-1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Type: </a:t>
            </a:r>
            <a:r>
              <a:rPr sz="850" spc="2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9/125μm</a:t>
            </a:r>
            <a:r>
              <a:rPr sz="850" spc="-10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 </a:t>
            </a:r>
            <a:r>
              <a:rPr sz="850" spc="-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SMF</a:t>
            </a:r>
            <a:endParaRPr sz="850">
              <a:latin typeface="Arial" panose="020B0604020202020204" pitchFamily="34" charset="0"/>
              <a:cs typeface="Calibri" panose="020F0502020204030204"/>
            </a:endParaRPr>
          </a:p>
        </p:txBody>
      </p:sp>
      <p:sp>
        <p:nvSpPr>
          <p:cNvPr id="20" name="object 11"/>
          <p:cNvSpPr txBox="1"/>
          <p:nvPr/>
        </p:nvSpPr>
        <p:spPr>
          <a:xfrm>
            <a:off x="416560" y="9172575"/>
            <a:ext cx="1824990" cy="295275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p>
            <a:pPr marL="13335" algn="l">
              <a:lnSpc>
                <a:spcPct val="100000"/>
              </a:lnSpc>
              <a:spcBef>
                <a:spcPts val="440"/>
              </a:spcBef>
              <a:buClrTx/>
              <a:buSzTx/>
              <a:buFontTx/>
            </a:pPr>
            <a:r>
              <a:rPr sz="850" b="1" spc="-35" dirty="0">
                <a:solidFill>
                  <a:srgbClr val="3131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Management Mode</a:t>
            </a:r>
            <a:endParaRPr sz="850" b="1" spc="-35" dirty="0">
              <a:solidFill>
                <a:srgbClr val="31313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50495" indent="-138430">
              <a:lnSpc>
                <a:spcPct val="100000"/>
              </a:lnSpc>
              <a:spcBef>
                <a:spcPts val="80"/>
              </a:spcBef>
              <a:buChar char="•"/>
              <a:tabLst>
                <a:tab pos="151130" algn="l"/>
              </a:tabLst>
            </a:pPr>
            <a:r>
              <a:rPr lang="en-US" sz="850" spc="-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SNMP/Telnet/CLI/WEB/SSH v2</a:t>
            </a:r>
            <a:endParaRPr lang="en-US" sz="850" spc="-5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</p:txBody>
      </p:sp>
      <p:sp>
        <p:nvSpPr>
          <p:cNvPr id="21" name="object 12"/>
          <p:cNvSpPr txBox="1"/>
          <p:nvPr/>
        </p:nvSpPr>
        <p:spPr>
          <a:xfrm>
            <a:off x="425450" y="9489440"/>
            <a:ext cx="1834515" cy="142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3335" algn="l">
              <a:lnSpc>
                <a:spcPct val="100000"/>
              </a:lnSpc>
              <a:spcBef>
                <a:spcPts val="440"/>
              </a:spcBef>
              <a:buClrTx/>
              <a:buSzTx/>
              <a:buFontTx/>
            </a:pPr>
            <a:r>
              <a:rPr sz="850" b="1" spc="-35" dirty="0">
                <a:solidFill>
                  <a:srgbClr val="3131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Management</a:t>
            </a:r>
            <a:r>
              <a:rPr sz="850" b="1" spc="-35" dirty="0">
                <a:solidFill>
                  <a:srgbClr val="3131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Function</a:t>
            </a:r>
            <a:endParaRPr sz="850" b="1" spc="-35" dirty="0">
              <a:solidFill>
                <a:srgbClr val="31313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object 14"/>
          <p:cNvSpPr txBox="1"/>
          <p:nvPr/>
        </p:nvSpPr>
        <p:spPr>
          <a:xfrm>
            <a:off x="2923540" y="8065770"/>
            <a:ext cx="1059180" cy="142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spc="-35" dirty="0">
                <a:solidFill>
                  <a:srgbClr val="3131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Layer 2 Feature </a:t>
            </a:r>
            <a:r>
              <a:rPr sz="850" b="1" spc="-80" dirty="0">
                <a:solidFill>
                  <a:srgbClr val="313130"/>
                </a:solidFill>
                <a:latin typeface="Arial" panose="020B0604020202020204" pitchFamily="34" charset="0"/>
                <a:cs typeface="Gill Sans MT" panose="020B0502020104020203"/>
              </a:rPr>
              <a:t> </a:t>
            </a:r>
            <a:endParaRPr sz="850">
              <a:latin typeface="Arial" panose="020B0604020202020204" pitchFamily="34" charset="0"/>
              <a:cs typeface="Gill Sans MT" panose="020B0502020104020203"/>
            </a:endParaRPr>
          </a:p>
        </p:txBody>
      </p:sp>
      <p:sp>
        <p:nvSpPr>
          <p:cNvPr id="24" name="object 15"/>
          <p:cNvSpPr txBox="1"/>
          <p:nvPr/>
        </p:nvSpPr>
        <p:spPr>
          <a:xfrm>
            <a:off x="2934970" y="8220710"/>
            <a:ext cx="1779270" cy="1938655"/>
          </a:xfrm>
          <a:prstGeom prst="rect">
            <a:avLst/>
          </a:prstGeom>
        </p:spPr>
        <p:txBody>
          <a:bodyPr vert="horz" wrap="square" lIns="0" tIns="23495" rIns="0" bIns="0" rtlCol="0">
            <a:noAutofit/>
          </a:bodyPr>
          <a:p>
            <a:pPr marL="150495" indent="-138430">
              <a:lnSpc>
                <a:spcPct val="90000"/>
              </a:lnSpc>
              <a:spcBef>
                <a:spcPts val="185"/>
              </a:spcBef>
              <a:buChar char="•"/>
              <a:tabLst>
                <a:tab pos="151130" algn="l"/>
              </a:tabLst>
            </a:pPr>
            <a:r>
              <a:rPr sz="850" spc="1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16K M</a:t>
            </a:r>
            <a:r>
              <a:rPr lang="en-US" sz="850" spc="1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AC</a:t>
            </a:r>
            <a:r>
              <a:rPr sz="850" spc="1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 address</a:t>
            </a:r>
            <a:endParaRPr sz="850" spc="1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  <a:p>
            <a:pPr marL="150495" indent="-138430">
              <a:lnSpc>
                <a:spcPct val="90000"/>
              </a:lnSpc>
              <a:spcBef>
                <a:spcPts val="185"/>
              </a:spcBef>
              <a:buChar char="•"/>
              <a:tabLst>
                <a:tab pos="151130" algn="l"/>
              </a:tabLst>
            </a:pPr>
            <a:r>
              <a:rPr sz="850" spc="1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Support port VLAN</a:t>
            </a:r>
            <a:endParaRPr sz="850" spc="1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  <a:p>
            <a:pPr marL="150495" indent="-138430">
              <a:lnSpc>
                <a:spcPct val="90000"/>
              </a:lnSpc>
              <a:spcBef>
                <a:spcPts val="185"/>
              </a:spcBef>
              <a:buChar char="•"/>
              <a:tabLst>
                <a:tab pos="151130" algn="l"/>
              </a:tabLst>
            </a:pPr>
            <a:r>
              <a:rPr sz="850" spc="1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Support 4096 VLANs</a:t>
            </a:r>
            <a:endParaRPr sz="850" spc="1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  <a:p>
            <a:pPr marL="150495" indent="-138430">
              <a:lnSpc>
                <a:spcPct val="90000"/>
              </a:lnSpc>
              <a:spcBef>
                <a:spcPts val="185"/>
              </a:spcBef>
              <a:buChar char="•"/>
              <a:tabLst>
                <a:tab pos="151130" algn="l"/>
              </a:tabLst>
            </a:pPr>
            <a:r>
              <a:rPr sz="850" spc="1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Support VLAN tag/Un-tag, VLAN transparent transmission, QinQ</a:t>
            </a:r>
            <a:endParaRPr sz="850" spc="1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  <a:p>
            <a:pPr marL="150495" indent="-138430">
              <a:lnSpc>
                <a:spcPct val="90000"/>
              </a:lnSpc>
              <a:spcBef>
                <a:spcPts val="185"/>
              </a:spcBef>
              <a:buChar char="•"/>
              <a:tabLst>
                <a:tab pos="151130" algn="l"/>
              </a:tabLst>
            </a:pPr>
            <a:r>
              <a:rPr sz="850" spc="1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Support IEEE802.3d trunk</a:t>
            </a:r>
            <a:endParaRPr sz="850" spc="1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  <a:p>
            <a:pPr marL="150495" indent="-138430">
              <a:lnSpc>
                <a:spcPct val="90000"/>
              </a:lnSpc>
              <a:spcBef>
                <a:spcPts val="185"/>
              </a:spcBef>
              <a:buChar char="•"/>
              <a:tabLst>
                <a:tab pos="151130" algn="l"/>
              </a:tabLst>
            </a:pPr>
            <a:r>
              <a:rPr sz="850" spc="1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Support RSTP, MSTP</a:t>
            </a:r>
            <a:endParaRPr sz="850" spc="1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  <a:p>
            <a:pPr marL="150495" indent="-138430">
              <a:lnSpc>
                <a:spcPct val="90000"/>
              </a:lnSpc>
              <a:spcBef>
                <a:spcPts val="185"/>
              </a:spcBef>
              <a:buChar char="•"/>
              <a:tabLst>
                <a:tab pos="151130" algn="l"/>
              </a:tabLst>
            </a:pPr>
            <a:r>
              <a:rPr sz="850" spc="1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QoS based on port, VID, TOS and MAC address</a:t>
            </a:r>
            <a:endParaRPr sz="850" spc="1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  <a:p>
            <a:pPr marL="150495" indent="-138430">
              <a:lnSpc>
                <a:spcPct val="90000"/>
              </a:lnSpc>
              <a:spcBef>
                <a:spcPts val="185"/>
              </a:spcBef>
              <a:buChar char="•"/>
              <a:tabLst>
                <a:tab pos="151130" algn="l"/>
              </a:tabLst>
            </a:pPr>
            <a:r>
              <a:rPr sz="850" spc="1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IEEE802.x flow control</a:t>
            </a:r>
            <a:endParaRPr sz="850" spc="1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  <a:p>
            <a:pPr marL="150495" indent="-138430">
              <a:lnSpc>
                <a:spcPct val="90000"/>
              </a:lnSpc>
              <a:spcBef>
                <a:spcPts val="185"/>
              </a:spcBef>
              <a:buChar char="•"/>
              <a:tabLst>
                <a:tab pos="151130" algn="l"/>
              </a:tabLst>
            </a:pP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  <a:sym typeface="+mn-ea"/>
              </a:rPr>
              <a:t>Port stability statistic and monitoring;</a:t>
            </a:r>
            <a:endParaRPr sz="85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  <a:p>
            <a:pPr marL="150495" indent="-138430">
              <a:lnSpc>
                <a:spcPct val="90000"/>
              </a:lnSpc>
              <a:spcBef>
                <a:spcPts val="185"/>
              </a:spcBef>
              <a:buChar char="•"/>
              <a:tabLst>
                <a:tab pos="151130" algn="l"/>
              </a:tabLst>
            </a:pP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  <a:sym typeface="+mn-ea"/>
              </a:rPr>
              <a:t>Support P2P Function</a:t>
            </a:r>
            <a:endParaRPr sz="850" spc="1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  <a:p>
            <a:pPr marL="150495" indent="-138430">
              <a:lnSpc>
                <a:spcPct val="90000"/>
              </a:lnSpc>
              <a:spcBef>
                <a:spcPts val="185"/>
              </a:spcBef>
              <a:buChar char="•"/>
              <a:tabLst>
                <a:tab pos="151130" algn="l"/>
              </a:tabLst>
            </a:pPr>
            <a:endParaRPr sz="850" spc="1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</p:txBody>
      </p:sp>
      <p:sp>
        <p:nvSpPr>
          <p:cNvPr id="26" name="object 17"/>
          <p:cNvSpPr txBox="1"/>
          <p:nvPr/>
        </p:nvSpPr>
        <p:spPr>
          <a:xfrm>
            <a:off x="5398135" y="7633335"/>
            <a:ext cx="1871345" cy="43688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p>
            <a:pPr marL="13335" algn="l">
              <a:lnSpc>
                <a:spcPct val="100000"/>
              </a:lnSpc>
              <a:spcBef>
                <a:spcPts val="440"/>
              </a:spcBef>
              <a:buClrTx/>
              <a:buSzTx/>
              <a:buFontTx/>
            </a:pPr>
            <a:r>
              <a:rPr sz="850" b="1" spc="-35" dirty="0">
                <a:solidFill>
                  <a:srgbClr val="3131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Multicast</a:t>
            </a:r>
            <a:endParaRPr sz="850" b="1" spc="-35" dirty="0">
              <a:solidFill>
                <a:srgbClr val="31313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50495" indent="-138430">
              <a:lnSpc>
                <a:spcPct val="100000"/>
              </a:lnSpc>
              <a:spcBef>
                <a:spcPts val="80"/>
              </a:spcBef>
              <a:buChar char="•"/>
              <a:tabLst>
                <a:tab pos="151130" algn="l"/>
              </a:tabLst>
            </a:pPr>
            <a:r>
              <a:rPr sz="850" spc="-1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IGMP</a:t>
            </a:r>
            <a:r>
              <a:rPr sz="850" spc="-3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 </a:t>
            </a:r>
            <a:r>
              <a:rPr sz="850" spc="1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snooping</a:t>
            </a:r>
            <a:endParaRPr sz="850">
              <a:latin typeface="Arial" panose="020B0604020202020204" pitchFamily="34" charset="0"/>
              <a:cs typeface="Calibri" panose="020F0502020204030204"/>
            </a:endParaRPr>
          </a:p>
          <a:p>
            <a:pPr marL="150495" indent="-138430">
              <a:lnSpc>
                <a:spcPct val="100000"/>
              </a:lnSpc>
              <a:spcBef>
                <a:spcPts val="85"/>
              </a:spcBef>
              <a:buChar char="•"/>
              <a:tabLst>
                <a:tab pos="151130" algn="l"/>
              </a:tabLst>
            </a:pPr>
            <a:r>
              <a:rPr sz="850" spc="3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256 </a:t>
            </a: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IP </a:t>
            </a:r>
            <a:r>
              <a:rPr sz="850" spc="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Multicast</a:t>
            </a:r>
            <a:r>
              <a:rPr sz="850" spc="-14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 </a:t>
            </a:r>
            <a:r>
              <a:rPr sz="850" spc="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Groups</a:t>
            </a:r>
            <a:endParaRPr sz="850">
              <a:latin typeface="Arial" panose="020B0604020202020204" pitchFamily="34" charset="0"/>
              <a:cs typeface="Calibri" panose="020F0502020204030204"/>
            </a:endParaRPr>
          </a:p>
        </p:txBody>
      </p:sp>
      <p:sp>
        <p:nvSpPr>
          <p:cNvPr id="27" name="object 18"/>
          <p:cNvSpPr txBox="1"/>
          <p:nvPr/>
        </p:nvSpPr>
        <p:spPr>
          <a:xfrm>
            <a:off x="5398135" y="8117840"/>
            <a:ext cx="413385" cy="142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3335" algn="l">
              <a:lnSpc>
                <a:spcPct val="100000"/>
              </a:lnSpc>
              <a:spcBef>
                <a:spcPts val="440"/>
              </a:spcBef>
              <a:buClrTx/>
              <a:buSzTx/>
              <a:buFontTx/>
            </a:pPr>
            <a:r>
              <a:rPr sz="850" b="1" spc="-35" dirty="0">
                <a:solidFill>
                  <a:srgbClr val="3131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DHCP</a:t>
            </a:r>
            <a:endParaRPr sz="850" b="1" spc="-35" dirty="0">
              <a:solidFill>
                <a:srgbClr val="31313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object 19"/>
          <p:cNvSpPr txBox="1"/>
          <p:nvPr/>
        </p:nvSpPr>
        <p:spPr>
          <a:xfrm>
            <a:off x="5434330" y="8256270"/>
            <a:ext cx="1754505" cy="43688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p>
            <a:pPr marL="150495" indent="-138430">
              <a:lnSpc>
                <a:spcPct val="100000"/>
              </a:lnSpc>
              <a:spcBef>
                <a:spcPts val="185"/>
              </a:spcBef>
              <a:buChar char="•"/>
              <a:tabLst>
                <a:tab pos="151130" algn="l"/>
              </a:tabLst>
            </a:pPr>
            <a:r>
              <a:rPr sz="850" spc="2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DHCP</a:t>
            </a:r>
            <a:r>
              <a:rPr sz="850" spc="-3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 </a:t>
            </a: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server</a:t>
            </a:r>
            <a:endParaRPr sz="850">
              <a:latin typeface="Arial" panose="020B0604020202020204" pitchFamily="34" charset="0"/>
              <a:cs typeface="Calibri" panose="020F0502020204030204"/>
            </a:endParaRPr>
          </a:p>
          <a:p>
            <a:pPr marL="150495" indent="-138430">
              <a:lnSpc>
                <a:spcPct val="100000"/>
              </a:lnSpc>
              <a:spcBef>
                <a:spcPts val="80"/>
              </a:spcBef>
              <a:buChar char="•"/>
              <a:tabLst>
                <a:tab pos="151130" algn="l"/>
              </a:tabLst>
            </a:pPr>
            <a:r>
              <a:rPr sz="850" spc="2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DHCP</a:t>
            </a:r>
            <a:r>
              <a:rPr sz="850" spc="-3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 </a:t>
            </a:r>
            <a:r>
              <a:rPr sz="850" spc="-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relay</a:t>
            </a:r>
            <a:endParaRPr sz="850">
              <a:latin typeface="Arial" panose="020B0604020202020204" pitchFamily="34" charset="0"/>
              <a:cs typeface="Calibri" panose="020F0502020204030204"/>
            </a:endParaRPr>
          </a:p>
          <a:p>
            <a:pPr marL="150495" indent="-138430">
              <a:lnSpc>
                <a:spcPct val="100000"/>
              </a:lnSpc>
              <a:spcBef>
                <a:spcPts val="85"/>
              </a:spcBef>
              <a:buChar char="•"/>
              <a:tabLst>
                <a:tab pos="151130" algn="l"/>
              </a:tabLst>
            </a:pPr>
            <a:r>
              <a:rPr sz="850" spc="2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DHCP</a:t>
            </a:r>
            <a:r>
              <a:rPr sz="850" spc="-6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 </a:t>
            </a:r>
            <a:r>
              <a:rPr sz="850" spc="1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snooping</a:t>
            </a:r>
            <a:endParaRPr sz="850">
              <a:latin typeface="Arial" panose="020B0604020202020204" pitchFamily="34" charset="0"/>
              <a:cs typeface="Calibri" panose="020F0502020204030204"/>
            </a:endParaRPr>
          </a:p>
        </p:txBody>
      </p:sp>
      <p:sp>
        <p:nvSpPr>
          <p:cNvPr id="4" name="object 10"/>
          <p:cNvSpPr txBox="1"/>
          <p:nvPr/>
        </p:nvSpPr>
        <p:spPr>
          <a:xfrm>
            <a:off x="2933700" y="7628890"/>
            <a:ext cx="2133600" cy="39878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p>
            <a:pPr marL="150495" indent="-138430" algn="l">
              <a:lnSpc>
                <a:spcPct val="90000"/>
              </a:lnSpc>
              <a:spcBef>
                <a:spcPts val="185"/>
              </a:spcBef>
              <a:buClrTx/>
              <a:buSzTx/>
              <a:buFontTx/>
              <a:buChar char="•"/>
              <a:tabLst>
                <a:tab pos="151130" algn="l"/>
              </a:tabLst>
            </a:pPr>
            <a:r>
              <a:rPr sz="850" spc="1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Online ONU configuration and management;</a:t>
            </a:r>
            <a:endParaRPr sz="850" spc="1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  <a:p>
            <a:pPr marL="150495" indent="-138430" algn="l">
              <a:lnSpc>
                <a:spcPct val="90000"/>
              </a:lnSpc>
              <a:spcBef>
                <a:spcPts val="185"/>
              </a:spcBef>
              <a:buClrTx/>
              <a:buSzTx/>
              <a:buFontTx/>
              <a:buChar char="•"/>
              <a:tabLst>
                <a:tab pos="151130" algn="l"/>
              </a:tabLst>
            </a:pPr>
            <a:r>
              <a:rPr sz="850" spc="1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User management, Alarm management</a:t>
            </a:r>
            <a:endParaRPr sz="850" spc="1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</p:txBody>
      </p:sp>
      <p:sp>
        <p:nvSpPr>
          <p:cNvPr id="19" name="object 14"/>
          <p:cNvSpPr txBox="1"/>
          <p:nvPr/>
        </p:nvSpPr>
        <p:spPr>
          <a:xfrm>
            <a:off x="5398135" y="8727440"/>
            <a:ext cx="1059180" cy="142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3335" algn="l">
              <a:lnSpc>
                <a:spcPct val="100000"/>
              </a:lnSpc>
              <a:spcBef>
                <a:spcPts val="440"/>
              </a:spcBef>
              <a:buClrTx/>
              <a:buSzTx/>
              <a:buFontTx/>
            </a:pPr>
            <a:r>
              <a:rPr sz="850" b="1" spc="-35" dirty="0">
                <a:solidFill>
                  <a:srgbClr val="3131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Layer 3 Features  </a:t>
            </a:r>
            <a:endParaRPr sz="850" b="1" spc="-35" dirty="0">
              <a:solidFill>
                <a:srgbClr val="31313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object 19"/>
          <p:cNvSpPr txBox="1"/>
          <p:nvPr/>
        </p:nvSpPr>
        <p:spPr>
          <a:xfrm>
            <a:off x="5398135" y="8879205"/>
            <a:ext cx="1887855" cy="926465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p>
            <a:pPr marL="150495" indent="-138430">
              <a:lnSpc>
                <a:spcPct val="100000"/>
              </a:lnSpc>
              <a:spcBef>
                <a:spcPts val="185"/>
              </a:spcBef>
              <a:buChar char="•"/>
              <a:tabLst>
                <a:tab pos="151130" algn="l"/>
              </a:tabLst>
            </a:pP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A</a:t>
            </a:r>
            <a:r>
              <a:rPr lang="en-US"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RP</a:t>
            </a: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 proxy</a:t>
            </a:r>
            <a:endParaRPr sz="85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  <a:p>
            <a:pPr marL="150495" indent="-138430">
              <a:lnSpc>
                <a:spcPct val="100000"/>
              </a:lnSpc>
              <a:spcBef>
                <a:spcPts val="185"/>
              </a:spcBef>
              <a:buChar char="•"/>
              <a:tabLst>
                <a:tab pos="151130" algn="l"/>
              </a:tabLst>
            </a:pP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Static route</a:t>
            </a:r>
            <a:endParaRPr sz="85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  <a:p>
            <a:pPr marL="150495" indent="-138430">
              <a:lnSpc>
                <a:spcPct val="100000"/>
              </a:lnSpc>
              <a:spcBef>
                <a:spcPts val="185"/>
              </a:spcBef>
              <a:buChar char="•"/>
              <a:tabLst>
                <a:tab pos="151130" algn="l"/>
              </a:tabLst>
            </a:pP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1024 hardware Host Routes</a:t>
            </a:r>
            <a:endParaRPr sz="85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  <a:p>
            <a:pPr marL="150495" indent="-138430">
              <a:lnSpc>
                <a:spcPct val="100000"/>
              </a:lnSpc>
              <a:spcBef>
                <a:spcPts val="185"/>
              </a:spcBef>
              <a:buChar char="•"/>
              <a:tabLst>
                <a:tab pos="151130" algn="l"/>
              </a:tabLst>
            </a:pP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512 hardware Subnet Routes</a:t>
            </a:r>
            <a:endParaRPr sz="85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  <a:p>
            <a:pPr marL="150495" indent="-138430">
              <a:lnSpc>
                <a:spcPct val="100000"/>
              </a:lnSpc>
              <a:spcBef>
                <a:spcPts val="185"/>
              </a:spcBef>
              <a:buChar char="•"/>
              <a:tabLst>
                <a:tab pos="151130" algn="l"/>
              </a:tabLst>
            </a:pP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Support RIPv1/v2,</a:t>
            </a:r>
            <a:r>
              <a:rPr lang="en-US"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  </a:t>
            </a: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OSPFv2/v3</a:t>
            </a:r>
            <a:endParaRPr sz="85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  <a:p>
            <a:pPr marL="150495" indent="-138430">
              <a:lnSpc>
                <a:spcPct val="100000"/>
              </a:lnSpc>
              <a:spcBef>
                <a:spcPts val="185"/>
              </a:spcBef>
              <a:buChar char="•"/>
              <a:tabLst>
                <a:tab pos="151130" algn="l"/>
              </a:tabLst>
            </a:pP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Support</a:t>
            </a:r>
            <a:r>
              <a:rPr lang="en-US"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 </a:t>
            </a: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PPPoE+</a:t>
            </a:r>
            <a:endParaRPr sz="85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</p:txBody>
      </p:sp>
      <p:sp>
        <p:nvSpPr>
          <p:cNvPr id="6" name="object 5"/>
          <p:cNvSpPr txBox="1"/>
          <p:nvPr/>
        </p:nvSpPr>
        <p:spPr>
          <a:xfrm>
            <a:off x="2518410" y="1611630"/>
            <a:ext cx="1857375" cy="779780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p>
            <a:pPr marL="142875" indent="-122555">
              <a:lnSpc>
                <a:spcPct val="100000"/>
              </a:lnSpc>
              <a:spcBef>
                <a:spcPts val="85"/>
              </a:spcBef>
              <a:buChar char="•"/>
              <a:tabLst>
                <a:tab pos="143510" algn="l"/>
              </a:tabLst>
            </a:pPr>
            <a:r>
              <a:rPr sz="850" spc="2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DHCP</a:t>
            </a:r>
            <a:r>
              <a:rPr sz="850" spc="-3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 </a:t>
            </a:r>
            <a:r>
              <a:rPr sz="850" spc="1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Snooping</a:t>
            </a:r>
            <a:endParaRPr sz="850">
              <a:latin typeface="Arial" panose="020B0604020202020204" pitchFamily="34" charset="0"/>
              <a:cs typeface="Calibri" panose="020F0502020204030204"/>
            </a:endParaRPr>
          </a:p>
          <a:p>
            <a:pPr marL="142875" indent="-122555">
              <a:lnSpc>
                <a:spcPct val="100000"/>
              </a:lnSpc>
              <a:spcBef>
                <a:spcPts val="85"/>
              </a:spcBef>
              <a:buChar char="•"/>
              <a:tabLst>
                <a:tab pos="143510" algn="l"/>
              </a:tabLst>
            </a:pPr>
            <a:r>
              <a:rPr sz="850" spc="3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ACL</a:t>
            </a:r>
            <a:endParaRPr sz="850">
              <a:latin typeface="Arial" panose="020B0604020202020204" pitchFamily="34" charset="0"/>
              <a:cs typeface="Calibri" panose="020F0502020204030204"/>
            </a:endParaRPr>
          </a:p>
          <a:p>
            <a:pPr marL="142875" indent="-122555">
              <a:lnSpc>
                <a:spcPct val="100000"/>
              </a:lnSpc>
              <a:spcBef>
                <a:spcPts val="80"/>
              </a:spcBef>
              <a:buChar char="•"/>
              <a:tabLst>
                <a:tab pos="143510" algn="l"/>
              </a:tabLst>
            </a:pP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Po</a:t>
            </a:r>
            <a:r>
              <a:rPr sz="850" spc="1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rt</a:t>
            </a:r>
            <a:r>
              <a:rPr sz="850" spc="1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 Mirroring</a:t>
            </a:r>
            <a:endParaRPr sz="850" spc="15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  <a:p>
            <a:pPr marL="142875" indent="-122555">
              <a:lnSpc>
                <a:spcPct val="100000"/>
              </a:lnSpc>
              <a:spcBef>
                <a:spcPts val="80"/>
              </a:spcBef>
              <a:buChar char="•"/>
              <a:tabLst>
                <a:tab pos="143510" algn="l"/>
              </a:tabLst>
            </a:pPr>
            <a:r>
              <a:rPr sz="850" spc="1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L3 Static Route, RIP/OSPF</a:t>
            </a:r>
            <a:endParaRPr sz="850" spc="15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  <a:p>
            <a:pPr marL="142875" indent="-122555">
              <a:lnSpc>
                <a:spcPct val="100000"/>
              </a:lnSpc>
              <a:spcBef>
                <a:spcPts val="80"/>
              </a:spcBef>
              <a:buChar char="•"/>
              <a:tabLst>
                <a:tab pos="143510" algn="l"/>
              </a:tabLst>
            </a:pPr>
            <a:r>
              <a:rPr sz="850" spc="15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SNMP/Telnet/CLI/WEB/SSH</a:t>
            </a:r>
            <a:endParaRPr sz="850" spc="15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</p:txBody>
      </p:sp>
      <p:pic>
        <p:nvPicPr>
          <p:cNvPr id="13" name="图片 12" descr="BIS_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3560" y="4573270"/>
            <a:ext cx="584835" cy="653415"/>
          </a:xfrm>
          <a:prstGeom prst="rect">
            <a:avLst/>
          </a:prstGeom>
        </p:spPr>
      </p:pic>
      <p:sp>
        <p:nvSpPr>
          <p:cNvPr id="22" name="object 10"/>
          <p:cNvSpPr txBox="1"/>
          <p:nvPr>
            <p:custDataLst>
              <p:tags r:id="rId4"/>
            </p:custDataLst>
          </p:nvPr>
        </p:nvSpPr>
        <p:spPr>
          <a:xfrm>
            <a:off x="416560" y="9653905"/>
            <a:ext cx="2133600" cy="39878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p>
            <a:pPr marL="150495" indent="-138430" algn="l">
              <a:lnSpc>
                <a:spcPct val="90000"/>
              </a:lnSpc>
              <a:spcBef>
                <a:spcPts val="185"/>
              </a:spcBef>
              <a:buClrTx/>
              <a:buSzTx/>
              <a:buFontTx/>
              <a:buChar char="•"/>
              <a:tabLst>
                <a:tab pos="151130" algn="l"/>
              </a:tabLst>
            </a:pPr>
            <a:r>
              <a:rPr sz="850" spc="1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Fan Group Control;</a:t>
            </a:r>
            <a:endParaRPr sz="850" spc="1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  <a:p>
            <a:pPr marL="150495" indent="-138430" algn="l">
              <a:lnSpc>
                <a:spcPct val="90000"/>
              </a:lnSpc>
              <a:spcBef>
                <a:spcPts val="185"/>
              </a:spcBef>
              <a:buClrTx/>
              <a:buSzTx/>
              <a:buFontTx/>
              <a:buChar char="•"/>
              <a:tabLst>
                <a:tab pos="151130" algn="l"/>
              </a:tabLst>
            </a:pPr>
            <a:r>
              <a:rPr sz="850" spc="1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Port Status monitoring and configuration management;</a:t>
            </a:r>
            <a:endParaRPr sz="850" spc="1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</p:txBody>
      </p:sp>
      <p:pic>
        <p:nvPicPr>
          <p:cNvPr id="25" name="图片 24" descr="中性没LOG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80" y="2004060"/>
            <a:ext cx="7556500" cy="289242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93475" y="9126857"/>
          <a:ext cx="6641465" cy="9537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82675"/>
                <a:gridCol w="1514475"/>
                <a:gridCol w="1804035"/>
                <a:gridCol w="2240280"/>
              </a:tblGrid>
              <a:tr h="236855">
                <a:tc>
                  <a:txBody>
                    <a:bodyPr/>
                    <a:lstStyle/>
                    <a:p>
                      <a:pPr marL="107950" algn="l" eaLnBrk="1" fontAlgn="auto" latinLnBrk="0" hangingPunct="1">
                        <a:lnSpc>
                          <a:spcPct val="100000"/>
                        </a:lnSpc>
                        <a:spcBef>
                          <a:spcPts val="140"/>
                        </a:spcBef>
                        <a:buClrTx/>
                        <a:buSzTx/>
                        <a:buFontTx/>
                      </a:pPr>
                      <a:r>
                        <a:rPr sz="900" spc="25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Product Name</a:t>
                      </a:r>
                      <a:endParaRPr sz="900" spc="25" dirty="0">
                        <a:solidFill>
                          <a:srgbClr val="41404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0" marR="0" marT="17780" marB="0" anchor="ctr" anchorCtr="0">
                    <a:lnL w="3175">
                      <a:solidFill>
                        <a:srgbClr val="414042"/>
                      </a:solidFill>
                      <a:prstDash val="solid"/>
                    </a:lnL>
                    <a:lnR w="3175">
                      <a:solidFill>
                        <a:srgbClr val="414042"/>
                      </a:solidFill>
                      <a:prstDash val="solid"/>
                    </a:lnR>
                    <a:lnT w="3175">
                      <a:solidFill>
                        <a:srgbClr val="414042"/>
                      </a:solidFill>
                      <a:prstDash val="solid"/>
                    </a:lnT>
                    <a:lnB w="6350">
                      <a:solidFill>
                        <a:srgbClr val="414042"/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7950" algn="l" eaLnBrk="1" fontAlgn="auto" latinLnBrk="0" hangingPunct="1">
                        <a:lnSpc>
                          <a:spcPct val="100000"/>
                        </a:lnSpc>
                      </a:pPr>
                      <a:r>
                        <a:rPr sz="900" spc="25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Product </a:t>
                      </a:r>
                      <a:r>
                        <a:rPr lang="en-US" sz="900" spc="25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D</a:t>
                      </a:r>
                      <a:r>
                        <a:rPr sz="900" spc="25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escription</a:t>
                      </a:r>
                      <a:endParaRPr sz="900" spc="25" dirty="0">
                        <a:solidFill>
                          <a:srgbClr val="41404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0" marR="0" marT="0" marB="0" anchor="ctr" anchorCtr="0">
                    <a:lnL w="3175">
                      <a:solidFill>
                        <a:srgbClr val="414042"/>
                      </a:solidFill>
                      <a:prstDash val="solid"/>
                    </a:lnL>
                    <a:lnR w="3175">
                      <a:solidFill>
                        <a:srgbClr val="414042"/>
                      </a:solidFill>
                      <a:prstDash val="solid"/>
                    </a:lnR>
                    <a:lnT w="3175">
                      <a:solidFill>
                        <a:srgbClr val="414042"/>
                      </a:solidFill>
                      <a:prstDash val="solid"/>
                    </a:lnT>
                    <a:lnB w="6350">
                      <a:solidFill>
                        <a:srgbClr val="414042"/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7950" algn="l" eaLnBrk="1" fontAlgn="auto" latinLnBrk="0" hangingPunct="1">
                        <a:lnSpc>
                          <a:spcPct val="100000"/>
                        </a:lnSpc>
                        <a:spcBef>
                          <a:spcPts val="345"/>
                        </a:spcBef>
                        <a:buClrTx/>
                        <a:buSzTx/>
                        <a:buFontTx/>
                        <a:buNone/>
                      </a:pPr>
                      <a:r>
                        <a:rPr sz="900" spc="25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Power Configuration</a:t>
                      </a:r>
                      <a:endParaRPr sz="900" spc="25" dirty="0">
                        <a:solidFill>
                          <a:srgbClr val="41404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7780" marB="0" anchor="ctr" anchorCtr="0">
                    <a:lnL w="3175">
                      <a:solidFill>
                        <a:srgbClr val="414042"/>
                      </a:solidFill>
                      <a:prstDash val="solid"/>
                    </a:lnL>
                    <a:lnR w="3175">
                      <a:solidFill>
                        <a:srgbClr val="414042"/>
                      </a:solidFill>
                      <a:prstDash val="solid"/>
                    </a:lnR>
                    <a:lnT w="3175">
                      <a:solidFill>
                        <a:srgbClr val="414042"/>
                      </a:solidFill>
                      <a:prstDash val="solid"/>
                    </a:lnT>
                    <a:lnB w="6350">
                      <a:solidFill>
                        <a:srgbClr val="414042"/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7950" algn="l" eaLnBrk="1" fontAlgn="auto" latinLnBrk="0" hangingPunct="1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90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Accessories</a:t>
                      </a:r>
                      <a:endParaRPr sz="900" dirty="0">
                        <a:solidFill>
                          <a:srgbClr val="41404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7780" marB="0" anchor="ctr" anchorCtr="0">
                    <a:lnL w="3175">
                      <a:solidFill>
                        <a:srgbClr val="414042"/>
                      </a:solidFill>
                      <a:prstDash val="solid"/>
                    </a:lnL>
                    <a:lnR w="3175">
                      <a:solidFill>
                        <a:srgbClr val="414042"/>
                      </a:solidFill>
                      <a:prstDash val="solid"/>
                    </a:lnR>
                    <a:lnT w="3175">
                      <a:solidFill>
                        <a:srgbClr val="414042"/>
                      </a:solidFill>
                      <a:prstDash val="solid"/>
                    </a:lnT>
                    <a:lnB w="6350">
                      <a:solidFill>
                        <a:srgbClr val="414042"/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16915">
                <a:tc>
                  <a:txBody>
                    <a:bodyPr/>
                    <a:lstStyle/>
                    <a:p>
                      <a:pPr marL="107950" algn="l" eaLnBrk="1" fontAlgn="auto" latinLnBrk="0" hangingPunct="1">
                        <a:lnSpc>
                          <a:spcPct val="100000"/>
                        </a:lnSpc>
                      </a:pPr>
                      <a:r>
                        <a:rPr 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HV1600D8</a:t>
                      </a:r>
                      <a:endParaRPr lang="zh-CN" altLang="zh-CN" sz="850" dirty="0">
                        <a:solidFill>
                          <a:srgbClr val="41404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0">
                    <a:lnL w="3175">
                      <a:solidFill>
                        <a:srgbClr val="414042"/>
                      </a:solidFill>
                      <a:prstDash val="solid"/>
                    </a:lnL>
                    <a:lnR w="3175">
                      <a:solidFill>
                        <a:srgbClr val="414042"/>
                      </a:solidFill>
                      <a:prstDash val="solid"/>
                    </a:lnR>
                    <a:lnT w="6350">
                      <a:solidFill>
                        <a:srgbClr val="414042"/>
                      </a:solidFill>
                      <a:prstDash val="solid"/>
                    </a:lnT>
                    <a:lnB w="3175">
                      <a:solidFill>
                        <a:srgbClr val="414042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7950" algn="l" eaLnBrk="1" fontAlgn="auto" latinLnBrk="0" hangingPunct="1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lang="en-US" alt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r>
                        <a:rPr 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</a:t>
                      </a:r>
                      <a:r>
                        <a:rPr lang="en-US" alt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PON,</a:t>
                      </a:r>
                      <a:r>
                        <a:rPr lang="en-US" alt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8*RJ45+4</a:t>
                      </a:r>
                      <a:r>
                        <a:rPr 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*SFP</a:t>
                      </a:r>
                      <a:endParaRPr lang="zh-CN" sz="850" dirty="0">
                        <a:solidFill>
                          <a:srgbClr val="41404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07950" algn="l" eaLnBrk="1" fontAlgn="auto" latinLnBrk="0" hangingPunct="1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lang="en-US" alt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+4*</a:t>
                      </a:r>
                      <a:r>
                        <a:rPr lang="en-US" alt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SFP+</a:t>
                      </a:r>
                      <a:endParaRPr lang="en-US" altLang="zh-CN" sz="850" dirty="0">
                        <a:solidFill>
                          <a:srgbClr val="41404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43815" marB="0" anchor="ctr" anchorCtr="0">
                    <a:lnL w="3175">
                      <a:solidFill>
                        <a:srgbClr val="414042"/>
                      </a:solidFill>
                      <a:prstDash val="solid"/>
                    </a:lnL>
                    <a:lnR w="3175">
                      <a:solidFill>
                        <a:srgbClr val="414042"/>
                      </a:solidFill>
                      <a:prstDash val="solid"/>
                    </a:lnR>
                    <a:lnT w="6350">
                      <a:solidFill>
                        <a:srgbClr val="414042"/>
                      </a:solidFill>
                      <a:prstDash val="solid"/>
                    </a:lnT>
                    <a:lnB w="3175">
                      <a:solidFill>
                        <a:srgbClr val="414042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7950" algn="l" eaLnBrk="1" fontAlgn="auto" latinLnBrk="0" hangingPunct="1">
                        <a:lnSpc>
                          <a:spcPct val="100000"/>
                        </a:lnSpc>
                        <a:spcBef>
                          <a:spcPts val="345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1*AC power</a:t>
                      </a:r>
                      <a:endParaRPr lang="zh-CN" sz="850" dirty="0">
                        <a:solidFill>
                          <a:srgbClr val="41404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07950" algn="l" eaLnBrk="1" fontAlgn="auto" latinLnBrk="0" hangingPunct="1">
                        <a:lnSpc>
                          <a:spcPct val="100000"/>
                        </a:lnSpc>
                        <a:spcBef>
                          <a:spcPts val="345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2*AC power</a:t>
                      </a:r>
                      <a:endParaRPr lang="zh-CN" sz="850" dirty="0">
                        <a:solidFill>
                          <a:srgbClr val="41404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07950" algn="l" eaLnBrk="1" fontAlgn="auto" latinLnBrk="0" hangingPunct="1">
                        <a:lnSpc>
                          <a:spcPct val="100000"/>
                        </a:lnSpc>
                        <a:spcBef>
                          <a:spcPts val="345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1*AC power + 1* DC</a:t>
                      </a:r>
                      <a:r>
                        <a:rPr lang="en-US" alt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power</a:t>
                      </a:r>
                      <a:endParaRPr lang="zh-CN" sz="850" dirty="0">
                        <a:solidFill>
                          <a:srgbClr val="41404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43180" marB="0" anchor="ctr" anchorCtr="0">
                    <a:lnL w="3175">
                      <a:solidFill>
                        <a:srgbClr val="414042"/>
                      </a:solidFill>
                      <a:prstDash val="solid"/>
                    </a:lnL>
                    <a:lnR w="3175">
                      <a:solidFill>
                        <a:srgbClr val="414042"/>
                      </a:solidFill>
                      <a:prstDash val="solid"/>
                    </a:lnR>
                    <a:lnT w="6350">
                      <a:solidFill>
                        <a:srgbClr val="414042"/>
                      </a:solidFill>
                      <a:prstDash val="solid"/>
                    </a:lnT>
                    <a:lnB w="3175">
                      <a:solidFill>
                        <a:srgbClr val="414042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7950" algn="l" eaLnBrk="1" fontAlgn="auto" latinLnBrk="0" hangingPunct="1">
                        <a:lnSpc>
                          <a:spcPct val="100000"/>
                        </a:lnSpc>
                        <a:spcBef>
                          <a:spcPts val="345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en-US" alt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PON SFP PX20+</a:t>
                      </a:r>
                      <a:r>
                        <a:rPr lang="en-US" alt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r>
                        <a:rPr 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module</a:t>
                      </a:r>
                      <a:endParaRPr lang="zh-CN" sz="850" dirty="0">
                        <a:solidFill>
                          <a:srgbClr val="41404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07950" algn="l" eaLnBrk="1" fontAlgn="auto" latinLnBrk="0" hangingPunct="1">
                        <a:lnSpc>
                          <a:spcPct val="100000"/>
                        </a:lnSpc>
                        <a:spcBef>
                          <a:spcPts val="345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en-US" alt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E</a:t>
                      </a:r>
                      <a:r>
                        <a:rPr 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PON SFP PX20+</a:t>
                      </a:r>
                      <a:r>
                        <a:rPr lang="en-US" alt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++</a:t>
                      </a:r>
                      <a:r>
                        <a:rPr 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 module</a:t>
                      </a:r>
                      <a:endParaRPr lang="zh-CN" sz="850" dirty="0">
                        <a:solidFill>
                          <a:srgbClr val="41404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07950" algn="l" eaLnBrk="1" fontAlgn="auto" latinLnBrk="0" hangingPunct="1">
                        <a:lnSpc>
                          <a:spcPct val="100000"/>
                        </a:lnSpc>
                        <a:spcBef>
                          <a:spcPts val="345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1G SFP module</a:t>
                      </a:r>
                      <a:endParaRPr lang="zh-CN" sz="850" dirty="0">
                        <a:solidFill>
                          <a:srgbClr val="41404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07950" algn="l" eaLnBrk="1" fontAlgn="auto" latinLnBrk="0" hangingPunct="1">
                        <a:lnSpc>
                          <a:spcPct val="100000"/>
                        </a:lnSpc>
                        <a:spcBef>
                          <a:spcPts val="345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en-US" alt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10G</a:t>
                      </a:r>
                      <a:r>
                        <a:rPr lang="en-US" alt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SFP </a:t>
                      </a:r>
                      <a:r>
                        <a:rPr lang="en-US" alt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module</a:t>
                      </a:r>
                      <a:endParaRPr lang="en-US" altLang="zh-CN" sz="850" dirty="0">
                        <a:solidFill>
                          <a:srgbClr val="41404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43815" marB="0" anchor="ctr" anchorCtr="0">
                    <a:lnL w="3175">
                      <a:solidFill>
                        <a:srgbClr val="414042"/>
                      </a:solidFill>
                      <a:prstDash val="solid"/>
                    </a:lnL>
                    <a:lnR w="3175">
                      <a:solidFill>
                        <a:srgbClr val="414042"/>
                      </a:solidFill>
                      <a:prstDash val="solid"/>
                    </a:lnR>
                    <a:lnT w="6350">
                      <a:solidFill>
                        <a:srgbClr val="414042"/>
                      </a:solidFill>
                      <a:prstDash val="solid"/>
                    </a:lnT>
                    <a:lnB w="3175">
                      <a:solidFill>
                        <a:srgbClr val="414042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9" name="object 19"/>
          <p:cNvSpPr txBox="1"/>
          <p:nvPr/>
        </p:nvSpPr>
        <p:spPr>
          <a:xfrm>
            <a:off x="425450" y="8897622"/>
            <a:ext cx="1955164" cy="1511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414042"/>
                </a:solidFill>
                <a:latin typeface="Arial" panose="020B0604020202020204" pitchFamily="34" charset="0"/>
                <a:cs typeface="Arial" panose="020B0604020202020204"/>
              </a:rPr>
              <a:t>Ordering Information:</a:t>
            </a:r>
            <a:endParaRPr sz="900" b="1" dirty="0">
              <a:solidFill>
                <a:srgbClr val="414042"/>
              </a:solidFill>
              <a:latin typeface="Arial" panose="020B0604020202020204" pitchFamily="34" charset="0"/>
              <a:cs typeface="Arial" panose="020B0604020202020204"/>
            </a:endParaRPr>
          </a:p>
        </p:txBody>
      </p:sp>
      <p:sp>
        <p:nvSpPr>
          <p:cNvPr id="4" name="object 2"/>
          <p:cNvSpPr/>
          <p:nvPr/>
        </p:nvSpPr>
        <p:spPr>
          <a:xfrm>
            <a:off x="2623496" y="1489823"/>
            <a:ext cx="0" cy="2520000"/>
          </a:xfrm>
          <a:custGeom>
            <a:avLst/>
            <a:gdLst/>
            <a:ahLst/>
            <a:cxnLst/>
            <a:rect l="l" t="t" r="r" b="b"/>
            <a:pathLst>
              <a:path h="2289175">
                <a:moveTo>
                  <a:pt x="0" y="0"/>
                </a:moveTo>
                <a:lnTo>
                  <a:pt x="0" y="2288919"/>
                </a:lnTo>
              </a:path>
            </a:pathLst>
          </a:custGeom>
          <a:ln w="6350">
            <a:solidFill>
              <a:srgbClr val="686867"/>
            </a:solidFill>
          </a:ln>
        </p:spPr>
        <p:txBody>
          <a:bodyPr wrap="square" lIns="0" tIns="0" rIns="0" bIns="0" rtlCol="0"/>
          <a:p/>
        </p:txBody>
      </p:sp>
      <p:sp>
        <p:nvSpPr>
          <p:cNvPr id="5" name="object 3"/>
          <p:cNvSpPr/>
          <p:nvPr/>
        </p:nvSpPr>
        <p:spPr>
          <a:xfrm>
            <a:off x="5143496" y="1489823"/>
            <a:ext cx="0" cy="2520000"/>
          </a:xfrm>
          <a:custGeom>
            <a:avLst/>
            <a:gdLst/>
            <a:ahLst/>
            <a:cxnLst/>
            <a:rect l="l" t="t" r="r" b="b"/>
            <a:pathLst>
              <a:path h="2289175">
                <a:moveTo>
                  <a:pt x="0" y="0"/>
                </a:moveTo>
                <a:lnTo>
                  <a:pt x="0" y="2288919"/>
                </a:lnTo>
              </a:path>
            </a:pathLst>
          </a:custGeom>
          <a:ln w="6350">
            <a:solidFill>
              <a:srgbClr val="686867"/>
            </a:solidFill>
          </a:ln>
        </p:spPr>
        <p:txBody>
          <a:bodyPr wrap="square" lIns="0" tIns="0" rIns="0" bIns="0" rtlCol="0"/>
          <a:p/>
        </p:txBody>
      </p:sp>
      <p:sp>
        <p:nvSpPr>
          <p:cNvPr id="6" name="object 4"/>
          <p:cNvSpPr txBox="1"/>
          <p:nvPr/>
        </p:nvSpPr>
        <p:spPr>
          <a:xfrm>
            <a:off x="450850" y="1469390"/>
            <a:ext cx="1360805" cy="142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3335" algn="l">
              <a:lnSpc>
                <a:spcPct val="100000"/>
              </a:lnSpc>
              <a:spcBef>
                <a:spcPts val="440"/>
              </a:spcBef>
              <a:buClrTx/>
              <a:buSzTx/>
              <a:buFontTx/>
            </a:pPr>
            <a:r>
              <a:rPr sz="850" b="1" spc="-35" dirty="0">
                <a:solidFill>
                  <a:srgbClr val="3131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Security Management</a:t>
            </a:r>
            <a:endParaRPr sz="850" b="1" spc="-35" dirty="0">
              <a:solidFill>
                <a:srgbClr val="31313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bject 5"/>
          <p:cNvSpPr txBox="1"/>
          <p:nvPr/>
        </p:nvSpPr>
        <p:spPr>
          <a:xfrm>
            <a:off x="450850" y="1598930"/>
            <a:ext cx="2028190" cy="593725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p>
            <a:pPr marL="150495" indent="-138430">
              <a:lnSpc>
                <a:spcPct val="100000"/>
              </a:lnSpc>
              <a:spcBef>
                <a:spcPts val="185"/>
              </a:spcBef>
              <a:buChar char="•"/>
              <a:tabLst>
                <a:tab pos="151130" algn="l"/>
              </a:tabLst>
            </a:pP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Support IEEE802.1x, Radius, Tacacs+</a:t>
            </a:r>
            <a:endParaRPr sz="85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  <a:p>
            <a:pPr marL="150495" indent="-138430">
              <a:lnSpc>
                <a:spcPct val="100000"/>
              </a:lnSpc>
              <a:spcBef>
                <a:spcPts val="185"/>
              </a:spcBef>
              <a:buChar char="•"/>
              <a:tabLst>
                <a:tab pos="151130" algn="l"/>
              </a:tabLst>
            </a:pP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Support DHCP Snooping,DHCP Opiton82,</a:t>
            </a:r>
            <a:r>
              <a:rPr lang="en-US"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 </a:t>
            </a: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IP Source Guard</a:t>
            </a:r>
            <a:endParaRPr sz="85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  <a:p>
            <a:pPr marL="150495" indent="-138430">
              <a:lnSpc>
                <a:spcPct val="100000"/>
              </a:lnSpc>
              <a:spcBef>
                <a:spcPts val="185"/>
              </a:spcBef>
              <a:buChar char="•"/>
              <a:tabLst>
                <a:tab pos="151130" algn="l"/>
              </a:tabLst>
            </a:pP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Support H</a:t>
            </a:r>
            <a:r>
              <a:rPr lang="en-US"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TTP</a:t>
            </a: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s,</a:t>
            </a:r>
            <a:r>
              <a:rPr lang="en-US"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 </a:t>
            </a: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SSHv2</a:t>
            </a:r>
            <a:endParaRPr sz="85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</p:txBody>
      </p:sp>
      <p:sp>
        <p:nvSpPr>
          <p:cNvPr id="8" name="object 6"/>
          <p:cNvSpPr txBox="1"/>
          <p:nvPr/>
        </p:nvSpPr>
        <p:spPr>
          <a:xfrm>
            <a:off x="425335" y="2260583"/>
            <a:ext cx="725805" cy="142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spc="-35" dirty="0">
                <a:solidFill>
                  <a:srgbClr val="3131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IPv6 Feature</a:t>
            </a:r>
            <a:endParaRPr lang="en-US" sz="850" b="1" dirty="0">
              <a:solidFill>
                <a:srgbClr val="313130"/>
              </a:solidFill>
              <a:latin typeface="Gill Sans MT" panose="020B0502020104020203"/>
              <a:cs typeface="Gill Sans MT" panose="020B0502020104020203"/>
            </a:endParaRPr>
          </a:p>
        </p:txBody>
      </p:sp>
      <p:sp>
        <p:nvSpPr>
          <p:cNvPr id="9" name="object 7"/>
          <p:cNvSpPr txBox="1"/>
          <p:nvPr/>
        </p:nvSpPr>
        <p:spPr>
          <a:xfrm>
            <a:off x="444500" y="2374900"/>
            <a:ext cx="2018665" cy="1620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50495" marR="43180" indent="-138430">
              <a:lnSpc>
                <a:spcPct val="98000"/>
              </a:lnSpc>
              <a:spcBef>
                <a:spcPts val="100"/>
              </a:spcBef>
              <a:buChar char="•"/>
              <a:tabLst>
                <a:tab pos="151130" algn="l"/>
              </a:tabLst>
            </a:pP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Support  IPv6 Neighbor Discovery,</a:t>
            </a:r>
            <a:r>
              <a:rPr lang="en-US"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 </a:t>
            </a: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SLAAC Snooping</a:t>
            </a:r>
            <a:endParaRPr sz="85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  <a:p>
            <a:pPr marL="150495" marR="43180" indent="-138430">
              <a:lnSpc>
                <a:spcPct val="98000"/>
              </a:lnSpc>
              <a:spcBef>
                <a:spcPts val="100"/>
              </a:spcBef>
              <a:buChar char="•"/>
              <a:tabLst>
                <a:tab pos="151130" algn="l"/>
              </a:tabLst>
            </a:pP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Support  DHCPv6 Server,DHPCv6 Relay,DHCPv6 Snooping</a:t>
            </a:r>
            <a:endParaRPr sz="85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  <a:p>
            <a:pPr marL="150495" marR="43180" indent="-138430">
              <a:lnSpc>
                <a:spcPct val="98000"/>
              </a:lnSpc>
              <a:spcBef>
                <a:spcPts val="100"/>
              </a:spcBef>
              <a:buChar char="•"/>
              <a:tabLst>
                <a:tab pos="151130" algn="l"/>
              </a:tabLst>
            </a:pP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Support  IPV6 Static Route</a:t>
            </a:r>
            <a:endParaRPr sz="85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  <a:p>
            <a:pPr marL="150495" marR="43180" indent="-138430">
              <a:lnSpc>
                <a:spcPct val="98000"/>
              </a:lnSpc>
              <a:spcBef>
                <a:spcPts val="100"/>
              </a:spcBef>
              <a:buChar char="•"/>
              <a:tabLst>
                <a:tab pos="151130" algn="l"/>
              </a:tabLst>
            </a:pP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Support  IPV6 Dynamic Route Protocol: RIPng,OSPF</a:t>
            </a:r>
            <a:r>
              <a:rPr lang="en-US"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v3</a:t>
            </a:r>
            <a:endParaRPr sz="85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  <a:p>
            <a:pPr marL="150495" marR="43180" indent="-138430">
              <a:lnSpc>
                <a:spcPct val="98000"/>
              </a:lnSpc>
              <a:spcBef>
                <a:spcPts val="100"/>
              </a:spcBef>
              <a:buChar char="•"/>
              <a:tabLst>
                <a:tab pos="151130" algn="l"/>
              </a:tabLst>
            </a:pP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Support  MLD V1/V2</a:t>
            </a:r>
            <a:endParaRPr sz="85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  <a:p>
            <a:pPr marL="150495" marR="43180" indent="-138430">
              <a:lnSpc>
                <a:spcPct val="98000"/>
              </a:lnSpc>
              <a:spcBef>
                <a:spcPts val="100"/>
              </a:spcBef>
              <a:buChar char="•"/>
              <a:tabLst>
                <a:tab pos="151130" algn="l"/>
              </a:tabLst>
            </a:pP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Support  IPv6 ACL</a:t>
            </a:r>
            <a:endParaRPr sz="85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  <a:p>
            <a:pPr marL="150495" marR="43180" indent="-138430">
              <a:lnSpc>
                <a:spcPct val="98000"/>
              </a:lnSpc>
              <a:spcBef>
                <a:spcPts val="100"/>
              </a:spcBef>
              <a:buChar char="•"/>
              <a:tabLst>
                <a:tab pos="151130" algn="l"/>
              </a:tabLst>
            </a:pP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Support  IPv6 SNMP,Telnet,Https,SSH management</a:t>
            </a:r>
            <a:endParaRPr sz="85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</p:txBody>
      </p:sp>
      <p:sp>
        <p:nvSpPr>
          <p:cNvPr id="10" name="object 8"/>
          <p:cNvSpPr txBox="1"/>
          <p:nvPr/>
        </p:nvSpPr>
        <p:spPr>
          <a:xfrm>
            <a:off x="2922270" y="1539240"/>
            <a:ext cx="2049145" cy="264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50495" marR="125095" indent="-138430">
              <a:lnSpc>
                <a:spcPct val="108000"/>
              </a:lnSpc>
              <a:spcBef>
                <a:spcPts val="100"/>
              </a:spcBef>
              <a:buChar char="•"/>
              <a:tabLst>
                <a:tab pos="151130" algn="l"/>
              </a:tabLst>
            </a:pP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Support port-based rate limitation and bandwidth control</a:t>
            </a:r>
            <a:endParaRPr sz="85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  <a:p>
            <a:pPr marL="150495" marR="125095" indent="-138430">
              <a:lnSpc>
                <a:spcPct val="108000"/>
              </a:lnSpc>
              <a:spcBef>
                <a:spcPts val="100"/>
              </a:spcBef>
              <a:buChar char="•"/>
              <a:tabLst>
                <a:tab pos="151130" algn="l"/>
              </a:tabLst>
            </a:pP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In compliant with IEEE802.3ah standard</a:t>
            </a:r>
            <a:endParaRPr sz="85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  <a:p>
            <a:pPr marL="150495" marR="125095" indent="-138430">
              <a:lnSpc>
                <a:spcPct val="108000"/>
              </a:lnSpc>
              <a:spcBef>
                <a:spcPts val="100"/>
              </a:spcBef>
              <a:buChar char="•"/>
              <a:tabLst>
                <a:tab pos="151130" algn="l"/>
              </a:tabLst>
            </a:pP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Support data encryption, multi-cast, port VLAN, separation, RSTP, etc</a:t>
            </a:r>
            <a:endParaRPr sz="85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  <a:p>
            <a:pPr marL="150495" marR="125095" indent="-138430">
              <a:lnSpc>
                <a:spcPct val="108000"/>
              </a:lnSpc>
              <a:spcBef>
                <a:spcPts val="100"/>
              </a:spcBef>
              <a:buChar char="•"/>
              <a:tabLst>
                <a:tab pos="151130" algn="l"/>
              </a:tabLst>
            </a:pP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Support Dynamic Bandwidth Allocation (DBA)</a:t>
            </a:r>
            <a:endParaRPr sz="85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  <a:p>
            <a:pPr marL="150495" marR="125095" indent="-138430">
              <a:lnSpc>
                <a:spcPct val="108000"/>
              </a:lnSpc>
              <a:spcBef>
                <a:spcPts val="100"/>
              </a:spcBef>
              <a:buChar char="•"/>
              <a:tabLst>
                <a:tab pos="151130" algn="l"/>
              </a:tabLst>
            </a:pP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Support ONU auto-discovery/link detection/remote upgrade of software</a:t>
            </a:r>
            <a:endParaRPr sz="85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  <a:p>
            <a:pPr marL="150495" marR="125095" indent="-138430">
              <a:lnSpc>
                <a:spcPct val="108000"/>
              </a:lnSpc>
              <a:spcBef>
                <a:spcPts val="100"/>
              </a:spcBef>
              <a:buChar char="•"/>
              <a:tabLst>
                <a:tab pos="151130" algn="l"/>
              </a:tabLst>
            </a:pP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Support VLAN division and user separation to avoid broadcast storm</a:t>
            </a:r>
            <a:endParaRPr sz="85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  <a:p>
            <a:pPr marL="150495" marR="125095" indent="-138430">
              <a:lnSpc>
                <a:spcPct val="108000"/>
              </a:lnSpc>
              <a:spcBef>
                <a:spcPts val="100"/>
              </a:spcBef>
              <a:buChar char="•"/>
              <a:tabLst>
                <a:tab pos="151130" algn="l"/>
              </a:tabLst>
            </a:pP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Support various LLID configuration and single LLID configuration</a:t>
            </a:r>
            <a:endParaRPr sz="85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  <a:p>
            <a:pPr marL="150495" marR="125095" indent="-138430">
              <a:lnSpc>
                <a:spcPct val="108000"/>
              </a:lnSpc>
              <a:spcBef>
                <a:spcPts val="100"/>
              </a:spcBef>
              <a:buChar char="•"/>
              <a:tabLst>
                <a:tab pos="151130" algn="l"/>
              </a:tabLst>
            </a:pP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Different user and different service could provide different QoS by means of different LLID channels</a:t>
            </a:r>
            <a:endParaRPr sz="85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</p:txBody>
      </p:sp>
      <p:sp>
        <p:nvSpPr>
          <p:cNvPr id="11" name="object 9"/>
          <p:cNvSpPr txBox="1"/>
          <p:nvPr/>
        </p:nvSpPr>
        <p:spPr>
          <a:xfrm>
            <a:off x="5414519" y="1458660"/>
            <a:ext cx="1779905" cy="1910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50495" marR="5080" indent="-138430">
              <a:lnSpc>
                <a:spcPct val="108000"/>
              </a:lnSpc>
              <a:spcBef>
                <a:spcPts val="100"/>
              </a:spcBef>
              <a:buChar char="•"/>
              <a:tabLst>
                <a:tab pos="151130" algn="l"/>
              </a:tabLst>
            </a:pP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Support power-off alarm function, easy for link problem detection</a:t>
            </a:r>
            <a:endParaRPr sz="85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  <a:p>
            <a:pPr marL="150495" marR="5080" indent="-138430">
              <a:lnSpc>
                <a:spcPct val="108000"/>
              </a:lnSpc>
              <a:spcBef>
                <a:spcPts val="100"/>
              </a:spcBef>
              <a:buChar char="•"/>
              <a:tabLst>
                <a:tab pos="151130" algn="l"/>
              </a:tabLst>
            </a:pP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Support broadcasting storm resistance function</a:t>
            </a:r>
            <a:endParaRPr sz="85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  <a:p>
            <a:pPr marL="150495" marR="5080" indent="-138430">
              <a:lnSpc>
                <a:spcPct val="108000"/>
              </a:lnSpc>
              <a:spcBef>
                <a:spcPts val="100"/>
              </a:spcBef>
              <a:buChar char="•"/>
              <a:tabLst>
                <a:tab pos="151130" algn="l"/>
              </a:tabLst>
            </a:pP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Support port isolation between different ports</a:t>
            </a:r>
            <a:endParaRPr sz="85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  <a:p>
            <a:pPr marL="150495" marR="5080" indent="-138430">
              <a:lnSpc>
                <a:spcPct val="108000"/>
              </a:lnSpc>
              <a:spcBef>
                <a:spcPts val="100"/>
              </a:spcBef>
              <a:buChar char="•"/>
              <a:tabLst>
                <a:tab pos="151130" algn="l"/>
              </a:tabLst>
            </a:pP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Support ACL to configure data packet filter flexibly</a:t>
            </a:r>
            <a:endParaRPr sz="85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  <a:p>
            <a:pPr marL="150495" marR="5080" indent="-138430">
              <a:lnSpc>
                <a:spcPct val="108000"/>
              </a:lnSpc>
              <a:spcBef>
                <a:spcPts val="100"/>
              </a:spcBef>
              <a:buChar char="•"/>
              <a:tabLst>
                <a:tab pos="151130" algn="l"/>
              </a:tabLst>
            </a:pP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Specialized design for system breakdown prevention to maintain stable system</a:t>
            </a:r>
            <a:endParaRPr sz="85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  <a:p>
            <a:pPr marL="150495" marR="5080" indent="-138430">
              <a:lnSpc>
                <a:spcPct val="108000"/>
              </a:lnSpc>
              <a:spcBef>
                <a:spcPts val="100"/>
              </a:spcBef>
              <a:buChar char="•"/>
              <a:tabLst>
                <a:tab pos="151130" algn="l"/>
              </a:tabLst>
            </a:pPr>
            <a:r>
              <a:rPr sz="850" dirty="0">
                <a:solidFill>
                  <a:srgbClr val="313130"/>
                </a:solidFill>
                <a:latin typeface="Arial" panose="020B0604020202020204" pitchFamily="34" charset="0"/>
                <a:cs typeface="Calibri" panose="020F0502020204030204"/>
              </a:rPr>
              <a:t>Support dynamic distance calculation on EMS online</a:t>
            </a:r>
            <a:endParaRPr sz="850" dirty="0">
              <a:solidFill>
                <a:srgbClr val="313130"/>
              </a:solidFill>
              <a:latin typeface="Arial" panose="020B0604020202020204" pitchFamily="34" charset="0"/>
              <a:cs typeface="Calibri" panose="020F0502020204030204"/>
            </a:endParaRPr>
          </a:p>
        </p:txBody>
      </p:sp>
      <p:sp>
        <p:nvSpPr>
          <p:cNvPr id="14" name="object 12"/>
          <p:cNvSpPr/>
          <p:nvPr/>
        </p:nvSpPr>
        <p:spPr>
          <a:xfrm>
            <a:off x="463496" y="4382035"/>
            <a:ext cx="6840220" cy="201930"/>
          </a:xfrm>
          <a:custGeom>
            <a:avLst/>
            <a:gdLst/>
            <a:ahLst/>
            <a:cxnLst/>
            <a:rect l="l" t="t" r="r" b="b"/>
            <a:pathLst>
              <a:path w="6840220" h="201929">
                <a:moveTo>
                  <a:pt x="0" y="201811"/>
                </a:moveTo>
                <a:lnTo>
                  <a:pt x="6839711" y="201811"/>
                </a:lnTo>
                <a:lnTo>
                  <a:pt x="6839711" y="0"/>
                </a:lnTo>
                <a:lnTo>
                  <a:pt x="0" y="0"/>
                </a:lnTo>
                <a:lnTo>
                  <a:pt x="0" y="201811"/>
                </a:lnTo>
                <a:close/>
              </a:path>
            </a:pathLst>
          </a:custGeom>
          <a:solidFill>
            <a:srgbClr val="FFFBDD"/>
          </a:solidFill>
        </p:spPr>
        <p:txBody>
          <a:bodyPr wrap="square" lIns="0" tIns="0" rIns="0" bIns="0" rtlCol="0"/>
          <a:p/>
        </p:txBody>
      </p:sp>
      <p:graphicFrame>
        <p:nvGraphicFramePr>
          <p:cNvPr id="15" name="object 13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460375" y="4378960"/>
          <a:ext cx="6696075" cy="362417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37615"/>
                <a:gridCol w="1683385"/>
                <a:gridCol w="3775075"/>
              </a:tblGrid>
              <a:tr h="201930">
                <a:tc gridSpan="2">
                  <a:txBody>
                    <a:bodyPr/>
                    <a:p>
                      <a:pPr marL="400050"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900" b="1" spc="-6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Item</a:t>
                      </a:r>
                      <a:endParaRPr sz="900" b="1" spc="-6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940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cPr marL="0" marR="0" marT="0" marB="0"/>
                </a:tc>
                <a:tc>
                  <a:txBody>
                    <a:bodyPr/>
                    <a:p>
                      <a:pPr marL="19240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lang="en-US" sz="900" b="1" spc="-4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HV1600D8</a:t>
                      </a:r>
                      <a:endParaRPr lang="en-US" sz="900" b="1" spc="-4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7940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191135">
                <a:tc>
                  <a:txBody>
                    <a:bodyPr/>
                    <a:p>
                      <a:pPr marL="21590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850" spc="2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Chassis</a:t>
                      </a:r>
                      <a:endParaRPr sz="850" spc="2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0" marR="0" marT="30480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marL="21590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850" spc="2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Rack</a:t>
                      </a:r>
                      <a:endParaRPr sz="850" spc="2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0" marR="0" marT="30480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marL="215900" algn="l" eaLnBrk="1" fontAlgn="auto" latinLnBrk="0" hangingPunct="1">
                        <a:lnSpc>
                          <a:spcPct val="100000"/>
                        </a:lnSpc>
                        <a:spcBef>
                          <a:spcPts val="235"/>
                        </a:spcBef>
                        <a:buClrTx/>
                        <a:buSzTx/>
                        <a:buFontTx/>
                      </a:pPr>
                      <a:r>
                        <a:rPr sz="850" spc="2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1U 19 inch standard box</a:t>
                      </a:r>
                      <a:endParaRPr sz="850" spc="2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0" marR="0" marT="30480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noFill/>
                  </a:tcPr>
                </a:tc>
              </a:tr>
              <a:tr h="170180">
                <a:tc rowSpan="4">
                  <a:txBody>
                    <a:bodyPr/>
                    <a:p>
                      <a:pPr marL="215900" eaLnBrk="1" fontAlgn="auto" latinLnBrk="0" hangingPunct="1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300">
                        <a:latin typeface="Arial" panose="020B0604020202020204" pitchFamily="34" charset="0"/>
                        <a:cs typeface="Times New Roman" panose="02020603050405020304"/>
                      </a:endParaRPr>
                    </a:p>
                    <a:p>
                      <a:pPr marL="215900" eaLnBrk="1" fontAlgn="auto" latinLnBrk="0" hangingPunct="1">
                        <a:lnSpc>
                          <a:spcPct val="100000"/>
                        </a:lnSpc>
                      </a:pPr>
                      <a:r>
                        <a:rPr sz="85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Uplink</a:t>
                      </a:r>
                      <a:r>
                        <a:rPr sz="850" spc="-10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 </a:t>
                      </a:r>
                      <a:r>
                        <a:rPr sz="85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Port</a:t>
                      </a:r>
                      <a:endParaRPr sz="850"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0" marR="0" marT="6985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marL="215900" eaLnBrk="1" fontAlgn="auto" latinLnBrk="0" hangingPunct="1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85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Port</a:t>
                      </a:r>
                      <a:r>
                        <a:rPr sz="850" spc="-3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 </a:t>
                      </a:r>
                      <a:r>
                        <a:rPr sz="85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count</a:t>
                      </a:r>
                      <a:endParaRPr sz="850"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0" marR="0" marT="17780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marL="215900" algn="l" eaLnBrk="1" fontAlgn="auto" latinLnBrk="0" hangingPunct="1">
                        <a:lnSpc>
                          <a:spcPct val="100000"/>
                        </a:lnSpc>
                        <a:spcBef>
                          <a:spcPts val="235"/>
                        </a:spcBef>
                        <a:buClrTx/>
                        <a:buSzTx/>
                        <a:buFontTx/>
                      </a:pPr>
                      <a:r>
                        <a:rPr sz="850" spc="2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16</a:t>
                      </a:r>
                      <a:endParaRPr sz="850" spc="2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0" marR="0" marT="17780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87960">
                <a:tc vMerge="1">
                  <a:tcPr marL="0" marR="0" marT="6985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solidFill>
                      <a:srgbClr val="FFFDEE"/>
                    </a:solidFill>
                  </a:tcPr>
                </a:tc>
                <a:tc>
                  <a:txBody>
                    <a:bodyPr/>
                    <a:p>
                      <a:pPr marL="21590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850" spc="5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Copper</a:t>
                      </a:r>
                      <a:endParaRPr sz="850" spc="5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0" marR="0" marT="25400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marL="215900" algn="l" eaLnBrk="1" fontAlgn="auto" latinLnBrk="0" hangingPunct="1">
                        <a:lnSpc>
                          <a:spcPct val="100000"/>
                        </a:lnSpc>
                        <a:spcBef>
                          <a:spcPts val="235"/>
                        </a:spcBef>
                        <a:buClrTx/>
                        <a:buSzTx/>
                        <a:buFontTx/>
                      </a:pPr>
                      <a:r>
                        <a:rPr sz="850" spc="2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8*10/100/1000M auto-negotiation</a:t>
                      </a:r>
                      <a:endParaRPr sz="850" spc="2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0" marR="0" marT="25400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80975">
                <a:tc vMerge="1">
                  <a:tcPr/>
                </a:tc>
                <a:tc>
                  <a:txBody>
                    <a:bodyPr/>
                    <a:p>
                      <a:pPr marL="215900" eaLnBrk="1" fontAlgn="auto" latinLnBrk="0" hangingPunct="1">
                        <a:lnSpc>
                          <a:spcPct val="100000"/>
                        </a:lnSpc>
                        <a:spcBef>
                          <a:spcPts val="130"/>
                        </a:spcBef>
                        <a:buNone/>
                      </a:pPr>
                      <a:r>
                        <a:rPr lang="en-US" altLang="zh-CN" sz="850">
                          <a:latin typeface="Arial" panose="020B0604020202020204" pitchFamily="34" charset="0"/>
                          <a:cs typeface="Calibri" panose="020F0502020204030204"/>
                        </a:rPr>
                        <a:t>SFP</a:t>
                      </a:r>
                      <a:endParaRPr lang="en-US" altLang="zh-CN" sz="850"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0" marR="0" marT="16510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marL="215900" algn="l" eaLnBrk="1" fontAlgn="auto" latinLnBrk="0" hangingPunct="1">
                        <a:lnSpc>
                          <a:spcPct val="100000"/>
                        </a:lnSpc>
                        <a:spcBef>
                          <a:spcPts val="235"/>
                        </a:spcBef>
                        <a:buClrTx/>
                        <a:buSzTx/>
                        <a:buFontTx/>
                        <a:buNone/>
                      </a:pPr>
                      <a:r>
                        <a:rPr sz="850" spc="2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4</a:t>
                      </a:r>
                      <a:endParaRPr sz="850" spc="2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0" marR="0" marT="16510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80340">
                <a:tc vMerge="1">
                  <a:tcPr marL="0" marR="0" marT="6985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solidFill>
                      <a:srgbClr val="FFFDEE"/>
                    </a:solidFill>
                  </a:tcPr>
                </a:tc>
                <a:tc>
                  <a:txBody>
                    <a:bodyPr/>
                    <a:p>
                      <a:pPr marL="215900" eaLnBrk="1" fontAlgn="auto" latinLnBrk="0" hangingPunct="1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850" spc="2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SFP</a:t>
                      </a:r>
                      <a:r>
                        <a:rPr sz="850" spc="-35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 </a:t>
                      </a:r>
                      <a:r>
                        <a:rPr lang="en-US" sz="850" spc="5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+</a:t>
                      </a:r>
                      <a:endParaRPr lang="en-US" sz="850" spc="5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0" marR="0" marT="16510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marL="215900" algn="l" eaLnBrk="1" fontAlgn="auto" latinLnBrk="0" hangingPunct="1">
                        <a:lnSpc>
                          <a:spcPct val="100000"/>
                        </a:lnSpc>
                        <a:spcBef>
                          <a:spcPts val="235"/>
                        </a:spcBef>
                        <a:buClrTx/>
                        <a:buSzTx/>
                        <a:buFontTx/>
                      </a:pPr>
                      <a:r>
                        <a:rPr sz="850" spc="2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4</a:t>
                      </a:r>
                      <a:endParaRPr sz="850" spc="2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0" marR="0" marT="16510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63195">
                <a:tc rowSpan="4">
                  <a:txBody>
                    <a:bodyPr/>
                    <a:p>
                      <a:pPr marL="215900" eaLnBrk="1" fontAlgn="auto" latinLnBrk="0" hangingPunct="1">
                        <a:lnSpc>
                          <a:spcPct val="100000"/>
                        </a:lnSpc>
                      </a:pPr>
                      <a:endParaRPr sz="900">
                        <a:latin typeface="Arial" panose="020B0604020202020204" pitchFamily="34" charset="0"/>
                        <a:cs typeface="Times New Roman" panose="02020603050405020304"/>
                      </a:endParaRPr>
                    </a:p>
                    <a:p>
                      <a:pPr marL="215900" eaLnBrk="1" fontAlgn="auto" latinLnBrk="0" hangingPunct="1">
                        <a:lnSpc>
                          <a:spcPct val="100000"/>
                        </a:lnSpc>
                      </a:pPr>
                      <a:endParaRPr sz="1000">
                        <a:latin typeface="Arial" panose="020B0604020202020204" pitchFamily="34" charset="0"/>
                        <a:cs typeface="Times New Roman" panose="02020603050405020304"/>
                      </a:endParaRPr>
                    </a:p>
                    <a:p>
                      <a:pPr marL="215900" eaLnBrk="1" fontAlgn="auto" latinLnBrk="0" hangingPunct="1">
                        <a:lnSpc>
                          <a:spcPct val="100000"/>
                        </a:lnSpc>
                      </a:pPr>
                      <a:r>
                        <a:rPr sz="850" spc="15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EPON</a:t>
                      </a:r>
                      <a:r>
                        <a:rPr sz="850" spc="-3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 </a:t>
                      </a:r>
                      <a:r>
                        <a:rPr sz="85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Port</a:t>
                      </a:r>
                      <a:endParaRPr sz="850"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0" marR="0" marT="0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marL="215900" eaLnBrk="1" fontAlgn="auto" latinLnBrk="0" hangingPunct="1">
                        <a:lnSpc>
                          <a:spcPct val="100000"/>
                        </a:lnSpc>
                        <a:spcBef>
                          <a:spcPts val="115"/>
                        </a:spcBef>
                      </a:pPr>
                      <a:r>
                        <a:rPr sz="850" spc="2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QTY</a:t>
                      </a:r>
                      <a:endParaRPr sz="850" spc="2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0" marR="0" marT="14605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marL="215900" algn="l" eaLnBrk="1" fontAlgn="auto" latinLnBrk="0" hangingPunct="1">
                        <a:lnSpc>
                          <a:spcPct val="100000"/>
                        </a:lnSpc>
                        <a:spcBef>
                          <a:spcPts val="235"/>
                        </a:spcBef>
                        <a:buClrTx/>
                        <a:buSzTx/>
                        <a:buFontTx/>
                      </a:pPr>
                      <a:r>
                        <a:rPr sz="850" spc="2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8</a:t>
                      </a:r>
                      <a:endParaRPr sz="850" spc="2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0" marR="0" marT="14605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noFill/>
                  </a:tcPr>
                </a:tc>
              </a:tr>
              <a:tr h="186690">
                <a:tc vMerge="1">
                  <a:tcPr marL="0" marR="0" marT="0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solidFill>
                      <a:srgbClr val="FFFDEE"/>
                    </a:solidFill>
                  </a:tcPr>
                </a:tc>
                <a:tc>
                  <a:txBody>
                    <a:bodyPr/>
                    <a:p>
                      <a:pPr marL="215900" eaLnBrk="1" fontAlgn="auto" latinLnBrk="0" hangingPunct="1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850" spc="15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Physical</a:t>
                      </a:r>
                      <a:r>
                        <a:rPr sz="850" spc="-3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 </a:t>
                      </a:r>
                      <a:r>
                        <a:rPr sz="850" spc="5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Interface</a:t>
                      </a:r>
                      <a:endParaRPr sz="850"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0" marR="0" marT="29844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marL="215900" algn="l" eaLnBrk="1" fontAlgn="auto" latinLnBrk="0" hangingPunct="1">
                        <a:lnSpc>
                          <a:spcPct val="100000"/>
                        </a:lnSpc>
                        <a:spcBef>
                          <a:spcPts val="235"/>
                        </a:spcBef>
                        <a:buClrTx/>
                        <a:buSzTx/>
                        <a:buFontTx/>
                      </a:pPr>
                      <a:r>
                        <a:rPr sz="850" spc="2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SFP Slots</a:t>
                      </a:r>
                      <a:endParaRPr sz="850" spc="2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0" marR="0" marT="29844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noFill/>
                  </a:tcPr>
                </a:tc>
              </a:tr>
              <a:tr h="186690">
                <a:tc vMerge="1">
                  <a:tcPr/>
                </a:tc>
                <a:tc>
                  <a:txBody>
                    <a:bodyPr/>
                    <a:p>
                      <a:pPr marL="215900" eaLnBrk="1" fontAlgn="auto" latinLnBrk="0" hangingPunct="1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850" spc="-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Max </a:t>
                      </a:r>
                      <a:r>
                        <a:rPr sz="850" spc="15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splitting</a:t>
                      </a:r>
                      <a:r>
                        <a:rPr sz="850" spc="-7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 </a:t>
                      </a:r>
                      <a:r>
                        <a:rPr sz="85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ratio</a:t>
                      </a:r>
                      <a:endParaRPr sz="850"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0" marR="0" marT="13335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marL="215900" algn="l" eaLnBrk="1" fontAlgn="auto" latinLnBrk="0" hangingPunct="1">
                        <a:lnSpc>
                          <a:spcPct val="100000"/>
                        </a:lnSpc>
                        <a:spcBef>
                          <a:spcPts val="235"/>
                        </a:spcBef>
                        <a:buClrTx/>
                        <a:buSzTx/>
                        <a:buFontTx/>
                      </a:pPr>
                      <a:r>
                        <a:rPr sz="850" spc="2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1:64</a:t>
                      </a:r>
                      <a:endParaRPr sz="850" spc="2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0" marR="0" marT="13335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noFill/>
                  </a:tcPr>
                </a:tc>
              </a:tr>
              <a:tr h="186690">
                <a:tc vMerge="1">
                  <a:tcPr marL="0" marR="0" marT="0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solidFill>
                      <a:srgbClr val="FFFDEE"/>
                    </a:solidFill>
                  </a:tcPr>
                </a:tc>
                <a:tc>
                  <a:txBody>
                    <a:bodyPr/>
                    <a:p>
                      <a:pPr marL="215900" algn="l" eaLnBrk="1" fontAlgn="auto" latinLnBrk="0" hangingPunct="1">
                        <a:lnSpc>
                          <a:spcPct val="100000"/>
                        </a:lnSpc>
                        <a:spcBef>
                          <a:spcPts val="235"/>
                        </a:spcBef>
                        <a:buClrTx/>
                        <a:buSzTx/>
                        <a:buFontTx/>
                      </a:pPr>
                      <a:r>
                        <a:rPr sz="850" spc="-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  <a:sym typeface="+mn-ea"/>
                        </a:rPr>
                        <a:t>Supported PON module level</a:t>
                      </a:r>
                      <a:endParaRPr sz="850"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0" marR="0" marT="21590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marL="215900" algn="l" eaLnBrk="1" fontAlgn="auto" latinLnBrk="0" hangingPunct="1">
                        <a:lnSpc>
                          <a:spcPct val="100000"/>
                        </a:lnSpc>
                        <a:spcBef>
                          <a:spcPts val="235"/>
                        </a:spcBef>
                        <a:buClrTx/>
                        <a:buSzTx/>
                        <a:buFontTx/>
                      </a:pPr>
                      <a:r>
                        <a:rPr sz="850" spc="2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  <a:sym typeface="+mn-ea"/>
                        </a:rPr>
                        <a:t>PX20, PX20+, PX20++, PX20+++</a:t>
                      </a:r>
                      <a:endParaRPr sz="850" spc="2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0" marR="0" marT="21590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noFill/>
                  </a:tcPr>
                </a:tc>
              </a:tr>
              <a:tr h="174625">
                <a:tc gridSpan="2">
                  <a:txBody>
                    <a:bodyPr/>
                    <a:p>
                      <a:pPr marL="215900" eaLnBrk="1" fontAlgn="auto" latinLnBrk="0" hangingPunct="1">
                        <a:lnSpc>
                          <a:spcPct val="100000"/>
                        </a:lnSpc>
                        <a:spcBef>
                          <a:spcPts val="170"/>
                        </a:spcBef>
                        <a:buNone/>
                      </a:pPr>
                      <a:r>
                        <a:rPr sz="85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  <a:sym typeface="+mn-ea"/>
                        </a:rPr>
                        <a:t>Backplane Bandwidth (Gbps)</a:t>
                      </a:r>
                      <a:endParaRPr lang="zh-CN" altLang="en-US" sz="850"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0" marR="0" marT="21590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cPr marL="0" marR="0" marT="0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marL="215900" algn="l" eaLnBrk="1" fontAlgn="auto" latinLnBrk="0" hangingPunct="1">
                        <a:lnSpc>
                          <a:spcPct val="100000"/>
                        </a:lnSpc>
                        <a:spcBef>
                          <a:spcPts val="235"/>
                        </a:spcBef>
                        <a:buClrTx/>
                        <a:buSzTx/>
                        <a:buFontTx/>
                        <a:buNone/>
                      </a:pPr>
                      <a:r>
                        <a:rPr sz="850" spc="2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128</a:t>
                      </a:r>
                      <a:endParaRPr sz="850" spc="2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0" marR="0" marT="21590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74625">
                <a:tc gridSpan="2">
                  <a:txBody>
                    <a:bodyPr/>
                    <a:p>
                      <a:pPr marL="215900" eaLnBrk="1" fontAlgn="auto" latinLnBrk="0" hangingPunct="1">
                        <a:lnSpc>
                          <a:spcPct val="100000"/>
                        </a:lnSpc>
                        <a:spcBef>
                          <a:spcPts val="170"/>
                        </a:spcBef>
                        <a:buNone/>
                      </a:pPr>
                      <a:r>
                        <a:rPr sz="85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  <a:sym typeface="+mn-ea"/>
                        </a:rPr>
                        <a:t>Port Forwarding Rate(Mpps)</a:t>
                      </a:r>
                      <a:endParaRPr lang="en-US" altLang="zh-CN" sz="850"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0" marR="0" marT="21590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noFill/>
                  </a:tcPr>
                </a:tc>
                <a:tc hMerge="1">
                  <a:tcPr marL="0" marR="0" marT="0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marL="215900" algn="l" eaLnBrk="1" fontAlgn="auto" latinLnBrk="0" hangingPunct="1">
                        <a:lnSpc>
                          <a:spcPct val="100000"/>
                        </a:lnSpc>
                        <a:spcBef>
                          <a:spcPts val="235"/>
                        </a:spcBef>
                        <a:buClrTx/>
                        <a:buSzTx/>
                        <a:buFontTx/>
                        <a:buNone/>
                      </a:pPr>
                      <a:r>
                        <a:rPr sz="850" spc="2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89.280</a:t>
                      </a:r>
                      <a:endParaRPr sz="850" spc="2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0" marR="0" marT="21590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noFill/>
                  </a:tcPr>
                </a:tc>
              </a:tr>
              <a:tr h="174625">
                <a:tc gridSpan="2">
                  <a:txBody>
                    <a:bodyPr/>
                    <a:p>
                      <a:pPr marL="215900" eaLnBrk="1" fontAlgn="auto" latinLnBrk="0" hangingPunct="1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85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Dimension</a:t>
                      </a:r>
                      <a:r>
                        <a:rPr sz="850" spc="-3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 </a:t>
                      </a:r>
                      <a:r>
                        <a:rPr sz="850" spc="-15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(LxWxH)</a:t>
                      </a:r>
                      <a:endParaRPr sz="850"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0" marR="0" marT="21590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cPr marL="0" marR="0" marT="0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marL="215900" algn="l" eaLnBrk="1" fontAlgn="auto" latinLnBrk="0" hangingPunct="1">
                        <a:lnSpc>
                          <a:spcPct val="100000"/>
                        </a:lnSpc>
                        <a:spcBef>
                          <a:spcPts val="235"/>
                        </a:spcBef>
                        <a:buClrTx/>
                        <a:buSzTx/>
                        <a:buFontTx/>
                      </a:pPr>
                      <a:r>
                        <a:rPr sz="850" spc="2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442</a:t>
                      </a:r>
                      <a:r>
                        <a:rPr sz="850" spc="2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  <a:sym typeface="+mn-ea"/>
                        </a:rPr>
                        <a:t>mm</a:t>
                      </a:r>
                      <a:r>
                        <a:rPr sz="850" spc="2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*320</a:t>
                      </a:r>
                      <a:r>
                        <a:rPr sz="850" spc="2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  <a:sym typeface="+mn-ea"/>
                        </a:rPr>
                        <a:t>mm</a:t>
                      </a:r>
                      <a:r>
                        <a:rPr sz="850" spc="2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*43mm</a:t>
                      </a:r>
                      <a:endParaRPr sz="850" spc="2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0" marR="0" marT="21590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76530">
                <a:tc gridSpan="2">
                  <a:txBody>
                    <a:bodyPr/>
                    <a:p>
                      <a:pPr marL="215900" eaLnBrk="1" fontAlgn="auto" latinLnBrk="0" hangingPunct="1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850" spc="-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Weight</a:t>
                      </a:r>
                      <a:endParaRPr sz="850" spc="-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0" marR="0" marT="28575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noFill/>
                  </a:tcPr>
                </a:tc>
                <a:tc hMerge="1">
                  <a:tcPr marL="0" marR="0" marT="0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marL="215900" algn="l" eaLnBrk="1" fontAlgn="auto" latinLnBrk="0" hangingPunct="1">
                        <a:lnSpc>
                          <a:spcPct val="100000"/>
                        </a:lnSpc>
                        <a:spcBef>
                          <a:spcPts val="235"/>
                        </a:spcBef>
                        <a:buClrTx/>
                        <a:buSzTx/>
                        <a:buFontTx/>
                      </a:pPr>
                      <a:r>
                        <a:rPr sz="850" spc="2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4.5kg</a:t>
                      </a:r>
                      <a:endParaRPr sz="850" spc="2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0" marR="0" marT="28575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noFill/>
                  </a:tcPr>
                </a:tc>
              </a:tr>
              <a:tr h="180975">
                <a:tc gridSpan="2">
                  <a:txBody>
                    <a:bodyPr/>
                    <a:p>
                      <a:pPr marL="215900" eaLnBrk="1" fontAlgn="auto" latinLnBrk="0" hangingPunct="1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850" spc="-2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  <a:sym typeface="+mn-ea"/>
                        </a:rPr>
                        <a:t>Power</a:t>
                      </a:r>
                      <a:r>
                        <a:rPr sz="850" spc="-55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  <a:sym typeface="+mn-ea"/>
                        </a:rPr>
                        <a:t> </a:t>
                      </a:r>
                      <a:r>
                        <a:rPr sz="85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  <a:sym typeface="+mn-ea"/>
                        </a:rPr>
                        <a:t>Consumption</a:t>
                      </a:r>
                      <a:endParaRPr sz="850"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0" marR="0" marT="30480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cPr marL="0" marR="0" marT="0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marL="215900" algn="l" eaLnBrk="1" fontAlgn="auto" latinLnBrk="0" hangingPunct="1">
                        <a:lnSpc>
                          <a:spcPct val="100000"/>
                        </a:lnSpc>
                        <a:spcBef>
                          <a:spcPts val="235"/>
                        </a:spcBef>
                        <a:buClrTx/>
                        <a:buSzTx/>
                        <a:buFontTx/>
                      </a:pPr>
                      <a:r>
                        <a:rPr sz="850" spc="2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  <a:sym typeface="+mn-ea"/>
                        </a:rPr>
                        <a:t>55W</a:t>
                      </a:r>
                      <a:endParaRPr sz="850" spc="2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0" marR="0" marT="30480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77165">
                <a:tc rowSpan="3">
                  <a:txBody>
                    <a:bodyPr/>
                    <a:p>
                      <a:pPr marL="215900" eaLnBrk="1" fontAlgn="auto" latinLnBrk="0" hangingPunct="1">
                        <a:lnSpc>
                          <a:spcPct val="100000"/>
                        </a:lnSpc>
                        <a:spcBef>
                          <a:spcPts val="240"/>
                        </a:spcBef>
                        <a:buNone/>
                      </a:pPr>
                      <a:r>
                        <a:rPr lang="en-US" altLang="zh-CN" sz="85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Power supply</a:t>
                      </a:r>
                      <a:endParaRPr sz="85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0" marR="0" marT="30480" marB="0" anchor="ctr" anchorCtr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marL="215900" eaLnBrk="1" fontAlgn="auto" latinLnBrk="0" hangingPunct="1">
                        <a:lnSpc>
                          <a:spcPct val="100000"/>
                        </a:lnSpc>
                        <a:spcBef>
                          <a:spcPts val="240"/>
                        </a:spcBef>
                        <a:buNone/>
                      </a:pPr>
                      <a:r>
                        <a:rPr lang="en-US" altLang="zh-CN" sz="85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AC</a:t>
                      </a:r>
                      <a:endParaRPr lang="en-US" altLang="zh-CN" sz="85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0" marR="0" marT="30480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noFill/>
                  </a:tcPr>
                </a:tc>
                <a:tc rowSpan="2">
                  <a:txBody>
                    <a:bodyPr/>
                    <a:p>
                      <a:pPr algn="l">
                        <a:spcBef>
                          <a:spcPts val="100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en-US" altLang="zh-CN" sz="85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       Working Voltage Range: </a:t>
                      </a:r>
                      <a:r>
                        <a:rPr lang="en-US" altLang="zh-CN" sz="850" kern="1200" spc="10" dirty="0">
                          <a:solidFill>
                            <a:srgbClr val="3131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100~240V, Rated Voltage: </a:t>
                      </a:r>
                      <a:r>
                        <a:rPr lang="zh-CN" altLang="en-US" sz="850" kern="1200" spc="10" dirty="0">
                          <a:solidFill>
                            <a:srgbClr val="3131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110V/220V</a:t>
                      </a:r>
                      <a:endParaRPr sz="850" spc="2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0" marR="0" marT="30480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noFill/>
                  </a:tcPr>
                </a:tc>
              </a:tr>
              <a:tr h="0">
                <a:tc vMerge="1">
                  <a:tcPr marL="0" marR="0" marT="30480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noFill/>
                  </a:tcPr>
                </a:tc>
                <a:tc rowSpan="2">
                  <a:txBody>
                    <a:bodyPr/>
                    <a:p>
                      <a:pPr marL="215900" eaLnBrk="1" fontAlgn="auto" latinLnBrk="0" hangingPunct="1">
                        <a:lnSpc>
                          <a:spcPct val="100000"/>
                        </a:lnSpc>
                        <a:spcBef>
                          <a:spcPts val="240"/>
                        </a:spcBef>
                        <a:buNone/>
                      </a:pPr>
                      <a:r>
                        <a:rPr lang="en-US" altLang="zh-CN" sz="85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DC</a:t>
                      </a:r>
                      <a:endParaRPr lang="en-US" altLang="zh-CN" sz="85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0" marR="0" marT="30480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noFill/>
                  </a:tcPr>
                </a:tc>
                <a:tc vMerge="1">
                  <a:tcPr marL="0" marR="0" marT="30480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noFill/>
                  </a:tcPr>
                </a:tc>
              </a:tr>
              <a:tr h="172720">
                <a:tc vMerge="1">
                  <a:tcPr marL="0" marR="0" marT="30480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noFill/>
                  </a:tcPr>
                </a:tc>
                <a:tc vMerge="1">
                  <a:tcPr marL="0" marR="0" marT="0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l">
                        <a:spcBef>
                          <a:spcPts val="100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en-US" altLang="zh-CN" sz="85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       Working Voltage Range: </a:t>
                      </a:r>
                      <a:r>
                        <a:rPr lang="en-US" altLang="zh-CN" sz="850" kern="1200" spc="10" dirty="0">
                          <a:solidFill>
                            <a:srgbClr val="3131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-36~-75V, Rated Voltage: -48</a:t>
                      </a:r>
                      <a:r>
                        <a:rPr lang="zh-CN" altLang="en-US" sz="850" kern="1200" spc="10" dirty="0">
                          <a:solidFill>
                            <a:srgbClr val="3131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V/</a:t>
                      </a:r>
                      <a:r>
                        <a:rPr lang="en-US" altLang="zh-CN" sz="850" kern="1200" spc="10" dirty="0">
                          <a:solidFill>
                            <a:srgbClr val="3131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-60</a:t>
                      </a:r>
                      <a:r>
                        <a:rPr lang="zh-CN" altLang="en-US" sz="850" kern="1200" spc="10" dirty="0">
                          <a:solidFill>
                            <a:srgbClr val="3131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V</a:t>
                      </a:r>
                      <a:endParaRPr sz="850" spc="2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0" marR="0" marT="27939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noFill/>
                  </a:tcPr>
                </a:tc>
              </a:tr>
              <a:tr h="184785">
                <a:tc rowSpan="3">
                  <a:txBody>
                    <a:bodyPr/>
                    <a:p>
                      <a:pPr marL="215900" eaLnBrk="1" fontAlgn="auto" latinLnBrk="0" hangingPunct="1">
                        <a:lnSpc>
                          <a:spcPct val="100000"/>
                        </a:lnSpc>
                      </a:pPr>
                      <a:endParaRPr sz="900">
                        <a:latin typeface="Arial" panose="020B0604020202020204" pitchFamily="34" charset="0"/>
                        <a:cs typeface="Times New Roman" panose="02020603050405020304"/>
                      </a:endParaRPr>
                    </a:p>
                    <a:p>
                      <a:pPr marL="215900" eaLnBrk="1" fontAlgn="auto" latinLnBrk="0" hangingPunct="1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sz="850" spc="15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Operating</a:t>
                      </a:r>
                      <a:r>
                        <a:rPr sz="850" spc="-4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 </a:t>
                      </a:r>
                      <a:r>
                        <a:rPr sz="850" spc="5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Environment</a:t>
                      </a:r>
                      <a:endParaRPr sz="850"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0" marR="0" marT="0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marL="215900" eaLnBrk="1" fontAlgn="auto" latinLnBrk="0" hangingPunct="1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850" spc="-5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Working</a:t>
                      </a:r>
                      <a:r>
                        <a:rPr sz="850" spc="-3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 </a:t>
                      </a:r>
                      <a:r>
                        <a:rPr sz="850" spc="-5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Temperature</a:t>
                      </a:r>
                      <a:endParaRPr sz="850"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0" marR="0" marT="33020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marL="215900" algn="l" eaLnBrk="1" fontAlgn="auto" latinLnBrk="0" hangingPunct="1">
                        <a:lnSpc>
                          <a:spcPct val="100000"/>
                        </a:lnSpc>
                        <a:spcBef>
                          <a:spcPts val="235"/>
                        </a:spcBef>
                        <a:buClrTx/>
                        <a:buSzTx/>
                        <a:buFontTx/>
                      </a:pPr>
                      <a:r>
                        <a:rPr lang="zh-CN" altLang="en-US" sz="850" spc="2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-</a:t>
                      </a:r>
                      <a:r>
                        <a:rPr lang="en-US" altLang="zh-CN" sz="850" spc="2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20</a:t>
                      </a:r>
                      <a:r>
                        <a:rPr sz="850" spc="2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~+</a:t>
                      </a:r>
                      <a:r>
                        <a:rPr lang="en-US" altLang="zh-CN" sz="850" spc="2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6</a:t>
                      </a:r>
                      <a:r>
                        <a:rPr sz="850" spc="2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0°C</a:t>
                      </a:r>
                      <a:endParaRPr sz="850" spc="2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0" marR="0" marT="33020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</a:tr>
              <a:tr h="180975">
                <a:tc vMerge="1">
                  <a:tcPr marL="0" marR="0" marT="0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solidFill>
                      <a:srgbClr val="FFFDEE"/>
                    </a:solidFill>
                  </a:tcPr>
                </a:tc>
                <a:tc>
                  <a:txBody>
                    <a:bodyPr/>
                    <a:p>
                      <a:pPr marL="215900" eaLnBrk="1" fontAlgn="auto" latinLnBrk="0" hangingPunct="1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850" spc="15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Storage</a:t>
                      </a:r>
                      <a:r>
                        <a:rPr sz="850" spc="-3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 </a:t>
                      </a:r>
                      <a:r>
                        <a:rPr sz="850" spc="-5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Temperature</a:t>
                      </a:r>
                      <a:endParaRPr sz="850"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0" marR="0" marT="27305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marL="215900" algn="l" eaLnBrk="1" fontAlgn="auto" latinLnBrk="0" hangingPunct="1">
                        <a:lnSpc>
                          <a:spcPct val="100000"/>
                        </a:lnSpc>
                        <a:spcBef>
                          <a:spcPts val="235"/>
                        </a:spcBef>
                        <a:buClrTx/>
                        <a:buSzTx/>
                        <a:buFontTx/>
                      </a:pPr>
                      <a:r>
                        <a:rPr sz="850" spc="2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-40~+</a:t>
                      </a:r>
                      <a:r>
                        <a:rPr lang="en-US" altLang="zh-CN" sz="850" spc="2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70</a:t>
                      </a:r>
                      <a:r>
                        <a:rPr sz="850" spc="2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°C</a:t>
                      </a:r>
                      <a:endParaRPr sz="850" spc="2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0" marR="0" marT="27305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86690">
                <a:tc vMerge="1">
                  <a:tcPr marL="0" marR="0" marT="0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solidFill>
                      <a:srgbClr val="FFFDEE"/>
                    </a:solidFill>
                  </a:tcPr>
                </a:tc>
                <a:tc>
                  <a:txBody>
                    <a:bodyPr/>
                    <a:p>
                      <a:pPr marL="215900" eaLnBrk="1" fontAlgn="auto" latinLnBrk="0" hangingPunct="1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850" spc="5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Relative</a:t>
                      </a:r>
                      <a:r>
                        <a:rPr sz="850" spc="-3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 </a:t>
                      </a:r>
                      <a:r>
                        <a:rPr sz="85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Humidity</a:t>
                      </a:r>
                      <a:endParaRPr sz="850"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0" marR="0" marT="24765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marL="215900" algn="l" eaLnBrk="1" fontAlgn="auto" latinLnBrk="0" hangingPunct="1">
                        <a:lnSpc>
                          <a:spcPct val="100000"/>
                        </a:lnSpc>
                        <a:spcBef>
                          <a:spcPts val="235"/>
                        </a:spcBef>
                        <a:buClrTx/>
                        <a:buSzTx/>
                        <a:buFontTx/>
                      </a:pPr>
                      <a:r>
                        <a:rPr sz="850" spc="2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5~9</a:t>
                      </a:r>
                      <a:r>
                        <a:rPr lang="en-US" altLang="zh-CN" sz="850" spc="2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5</a:t>
                      </a:r>
                      <a:r>
                        <a:rPr sz="850" spc="2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% (non-cond</a:t>
                      </a:r>
                      <a:r>
                        <a:rPr lang="en-US" sz="850" spc="2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ensing</a:t>
                      </a:r>
                      <a:r>
                        <a:rPr sz="850" spc="2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)</a:t>
                      </a:r>
                      <a:endParaRPr sz="850" spc="2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0" marR="0" marT="24765" marB="0">
                    <a:lnL w="6350">
                      <a:solidFill>
                        <a:srgbClr val="151616"/>
                      </a:solidFill>
                      <a:prstDash val="solid"/>
                    </a:lnL>
                    <a:lnR w="6350">
                      <a:solidFill>
                        <a:srgbClr val="151616"/>
                      </a:solidFill>
                      <a:prstDash val="solid"/>
                    </a:lnR>
                    <a:lnT w="6350">
                      <a:solidFill>
                        <a:srgbClr val="151616"/>
                      </a:solidFill>
                      <a:prstDash val="solid"/>
                    </a:lnT>
                    <a:lnB w="6350">
                      <a:solidFill>
                        <a:srgbClr val="151616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16" name="object 14"/>
          <p:cNvSpPr txBox="1"/>
          <p:nvPr/>
        </p:nvSpPr>
        <p:spPr>
          <a:xfrm>
            <a:off x="450850" y="1269365"/>
            <a:ext cx="3754755" cy="166370"/>
          </a:xfrm>
          <a:prstGeom prst="rect">
            <a:avLst/>
          </a:prstGeom>
        </p:spPr>
        <p:txBody>
          <a:bodyPr vert="horz" wrap="square" lIns="0" tIns="12700" rIns="0" bIns="0" rtlCol="0" anchor="t" anchorCtr="0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55" dirty="0">
                <a:solidFill>
                  <a:srgbClr val="FF6900"/>
                </a:solidFill>
                <a:latin typeface="Arial" panose="020B0604020202020204" pitchFamily="34" charset="0"/>
                <a:cs typeface="Gill Sans MT" panose="020B0502020104020203"/>
              </a:rPr>
              <a:t>Technical </a:t>
            </a:r>
            <a:r>
              <a:rPr sz="1000" b="1" spc="-10" dirty="0">
                <a:solidFill>
                  <a:srgbClr val="FF6900"/>
                </a:solidFill>
                <a:latin typeface="Arial" panose="020B0604020202020204" pitchFamily="34" charset="0"/>
                <a:cs typeface="Gill Sans MT" panose="020B0502020104020203"/>
              </a:rPr>
              <a:t>Specifications:</a:t>
            </a:r>
            <a:endParaRPr sz="1000" b="1" spc="-10" dirty="0">
              <a:solidFill>
                <a:srgbClr val="FF6900"/>
              </a:solidFill>
              <a:latin typeface="Arial" panose="020B0604020202020204" pitchFamily="34" charset="0"/>
              <a:cs typeface="Gill Sans MT" panose="020B0502020104020203"/>
            </a:endParaRPr>
          </a:p>
        </p:txBody>
      </p:sp>
      <p:sp>
        <p:nvSpPr>
          <p:cNvPr id="17" name="object 9"/>
          <p:cNvSpPr txBox="1">
            <a:spLocks noGrp="1"/>
          </p:cNvSpPr>
          <p:nvPr/>
        </p:nvSpPr>
        <p:spPr>
          <a:xfrm>
            <a:off x="425450" y="546100"/>
            <a:ext cx="3644265" cy="381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400" spc="-185" dirty="0">
                <a:solidFill>
                  <a:srgbClr val="FF6900"/>
                </a:solidFill>
                <a:latin typeface="Arial" panose="020B0604020202020204" pitchFamily="34" charset="0"/>
              </a:rPr>
              <a:t>HV1600D8  8 Ports EPON OLT </a:t>
            </a:r>
            <a:endParaRPr lang="en-US" sz="2400" spc="-185" dirty="0">
              <a:solidFill>
                <a:srgbClr val="FF6900"/>
              </a:solidFill>
              <a:latin typeface="Arial" panose="020B0604020202020204" pitchFamily="34" charset="0"/>
            </a:endParaRPr>
          </a:p>
        </p:txBody>
      </p:sp>
      <p:sp>
        <p:nvSpPr>
          <p:cNvPr id="3" name="object 6"/>
          <p:cNvSpPr txBox="1"/>
          <p:nvPr/>
        </p:nvSpPr>
        <p:spPr>
          <a:xfrm>
            <a:off x="2940050" y="1384300"/>
            <a:ext cx="1892300" cy="142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spc="-35" dirty="0">
                <a:solidFill>
                  <a:srgbClr val="3131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EPON Function</a:t>
            </a:r>
            <a:endParaRPr sz="850">
              <a:latin typeface="Gill Sans MT" panose="020B0502020104020203"/>
              <a:cs typeface="Gill Sans MT" panose="020B0502020104020203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UNIT_TABLE_BEAUTIFY" val="smartTable{7149e3d0-b402-493a-94d6-da16937fd255}"/>
</p:tagLst>
</file>

<file path=ppt/tags/tag3.xml><?xml version="1.0" encoding="utf-8"?>
<p:tagLst xmlns:p="http://schemas.openxmlformats.org/presentationml/2006/main">
  <p:tag name="KSO_WM_UNIT_TABLE_BEAUTIFY" val="smartTable{731c1e1a-f25e-426d-80ab-cef402e9ae62}"/>
  <p:tag name="TABLE_ENDDRAG_ORIGIN_RECT" val="536*228"/>
  <p:tag name="TABLE_ENDDRAG_RECT" val="36*434*536*228"/>
</p:tagLst>
</file>

<file path=ppt/tags/tag4.xml><?xml version="1.0" encoding="utf-8"?>
<p:tagLst xmlns:p="http://schemas.openxmlformats.org/presentationml/2006/main">
  <p:tag name="COMMONDATA" val="eyJoZGlkIjoiY2JiYjVhYWVkMGQ5NDYwYjg5MTk1MzI3MGY4OGJkNjcifQ=="/>
  <p:tag name="KSO_WPP_MARK_KEY" val="0d2cd1ad-fb84-4741-a5dd-0ecbd88b7944"/>
  <p:tag name="commondata" val="eyJoZGlkIjoiYmQ3NjQxYmZmN2ZkODIxYWNiNTEzMzQyMTZmNzQ1MmMifQ==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808285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4161</Words>
  <Application>WPS 演示</Application>
  <PresentationFormat>On-screen Show (4:3)</PresentationFormat>
  <Paragraphs>271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2" baseType="lpstr">
      <vt:lpstr>Arial</vt:lpstr>
      <vt:lpstr>宋体</vt:lpstr>
      <vt:lpstr>Wingdings</vt:lpstr>
      <vt:lpstr>Arial</vt:lpstr>
      <vt:lpstr>Gill Sans MT</vt:lpstr>
      <vt:lpstr>Calibri</vt:lpstr>
      <vt:lpstr>Times New Roman</vt:lpstr>
      <vt:lpstr>微软雅黑</vt:lpstr>
      <vt:lpstr>Arial Unicode MS</vt:lpstr>
      <vt:lpstr>Office Theme</vt:lpstr>
      <vt:lpstr>V1600D8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V1600D8</dc:title>
  <dc:creator/>
  <cp:lastModifiedBy>跬步致远</cp:lastModifiedBy>
  <cp:revision>5</cp:revision>
  <dcterms:created xsi:type="dcterms:W3CDTF">2024-06-25T07:56:00Z</dcterms:created>
  <dcterms:modified xsi:type="dcterms:W3CDTF">2025-07-25T05:34:06Z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2021-11-08T00:00:00Z</vt:filetime>
  </property>
  <property fmtid="{D5CDD505-2E9C-101B-9397-08002B2CF9AE}" pid="3" name="Creator">
    <vt:lpwstr>Adobe InDesign 16.3 (Macintosh)</vt:lpwstr>
  </property>
  <property fmtid="{D5CDD505-2E9C-101B-9397-08002B2CF9AE}" pid="4" name="LastSaved">
    <vt:filetime>2021-11-19T00:00:00Z</vt:filetime>
  </property>
  <property fmtid="{D5CDD505-2E9C-101B-9397-08002B2CF9AE}" pid="5" name="ICV">
    <vt:lpwstr>FE6F4C679B3C4B698E53734D89FAD922_13</vt:lpwstr>
  </property>
  <property fmtid="{D5CDD505-2E9C-101B-9397-08002B2CF9AE}" pid="6" name="KSOProductBuildVer">
    <vt:lpwstr>2052-12.1.0.21915</vt:lpwstr>
  </property>
</Properties>
</file>