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3.svg" ContentType="image/svg+xml"/>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6"/>
  </p:handoutMasterIdLst>
  <p:sldIdLst>
    <p:sldId id="256" r:id="rId3"/>
    <p:sldId id="258" r:id="rId4"/>
  </p:sldIdLst>
  <p:sldSz cx="7556500" cy="10693400"/>
  <p:notesSz cx="7556500" cy="10693400"/>
  <p:custDataLst>
    <p:tags r:id="rId10"/>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5" userDrawn="1">
          <p15:clr>
            <a:srgbClr val="A4A3A4"/>
          </p15:clr>
        </p15:guide>
        <p15:guide id="2" pos="21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howGuides="1">
      <p:cViewPr>
        <p:scale>
          <a:sx n="125" d="100"/>
          <a:sy n="125" d="100"/>
        </p:scale>
        <p:origin x="1854" y="90"/>
      </p:cViewPr>
      <p:guideLst>
        <p:guide orient="horz" pos="2885"/>
        <p:guide pos="210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3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36527"/>
          </a:xfrm>
          <a:prstGeom prst="rect">
            <a:avLst/>
          </a:prstGeom>
        </p:spPr>
        <p:txBody>
          <a:bodyPr vert="horz" lIns="91440" tIns="45720" rIns="91440" bIns="45720" rtlCol="0"/>
          <a:lstStyle>
            <a:lvl1pPr algn="l">
              <a:defRPr sz="1320"/>
            </a:lvl1pPr>
          </a:lstStyle>
          <a:p>
            <a:endParaRPr lang="zh-CN" altLang="en-US"/>
          </a:p>
        </p:txBody>
      </p:sp>
      <p:sp>
        <p:nvSpPr>
          <p:cNvPr id="3" name="日期占位符 2"/>
          <p:cNvSpPr>
            <a:spLocks noGrp="1"/>
          </p:cNvSpPr>
          <p:nvPr>
            <p:ph type="dt" sz="quarter" idx="1"/>
          </p:nvPr>
        </p:nvSpPr>
        <p:spPr>
          <a:xfrm>
            <a:off x="4280268" y="0"/>
            <a:ext cx="3274483" cy="536527"/>
          </a:xfrm>
          <a:prstGeom prst="rect">
            <a:avLst/>
          </a:prstGeom>
        </p:spPr>
        <p:txBody>
          <a:bodyPr vert="horz" lIns="91440" tIns="45720" rIns="91440" bIns="45720" rtlCol="0"/>
          <a:lstStyle>
            <a:lvl1pPr algn="r">
              <a:defRPr sz="132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156874"/>
            <a:ext cx="3274483" cy="536526"/>
          </a:xfrm>
          <a:prstGeom prst="rect">
            <a:avLst/>
          </a:prstGeom>
        </p:spPr>
        <p:txBody>
          <a:bodyPr vert="horz" lIns="91440" tIns="45720" rIns="91440" bIns="45720" rtlCol="0" anchor="b"/>
          <a:lstStyle>
            <a:lvl1pPr algn="l">
              <a:defRPr sz="1320"/>
            </a:lvl1pPr>
          </a:lstStyle>
          <a:p>
            <a:endParaRPr lang="zh-CN" altLang="en-US"/>
          </a:p>
        </p:txBody>
      </p:sp>
      <p:sp>
        <p:nvSpPr>
          <p:cNvPr id="5" name="灯片编号占位符 4"/>
          <p:cNvSpPr>
            <a:spLocks noGrp="1"/>
          </p:cNvSpPr>
          <p:nvPr>
            <p:ph type="sldNum" sz="quarter" idx="3"/>
          </p:nvPr>
        </p:nvSpPr>
        <p:spPr>
          <a:xfrm>
            <a:off x="4280268" y="10156874"/>
            <a:ext cx="3274483" cy="536526"/>
          </a:xfrm>
          <a:prstGeom prst="rect">
            <a:avLst/>
          </a:prstGeom>
        </p:spPr>
        <p:txBody>
          <a:bodyPr vert="horz" lIns="91440" tIns="45720" rIns="91440" bIns="45720" rtlCol="0" anchor="b"/>
          <a:lstStyle>
            <a:lvl1pPr algn="r">
              <a:defRPr sz="132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4483" cy="53652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80268" y="0"/>
            <a:ext cx="3274483" cy="536527"/>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570230" y="1336675"/>
            <a:ext cx="6416040" cy="360902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5146199"/>
            <a:ext cx="6045200" cy="4210526"/>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10156874"/>
            <a:ext cx="3274483" cy="5365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80268" y="10156874"/>
            <a:ext cx="3274483" cy="536526"/>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03488" y="1336675"/>
            <a:ext cx="2549525" cy="3608388"/>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07299" y="3451862"/>
            <a:ext cx="2025014" cy="421639"/>
          </a:xfrm>
        </p:spPr>
        <p:txBody>
          <a:bodyPr lIns="0" tIns="0" rIns="0" bIns="0"/>
          <a:lstStyle>
            <a:lvl1pPr>
              <a:defRPr sz="2600" b="0" i="0">
                <a:solidFill>
                  <a:srgbClr val="00A2DA"/>
                </a:solidFill>
                <a:latin typeface="Arial" panose="020B0604020202020204"/>
                <a:cs typeface="Arial" panose="020B0604020202020204"/>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showMasterSp="0">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0" y="5575554"/>
            <a:ext cx="7560309" cy="5112385"/>
          </a:xfrm>
          <a:custGeom>
            <a:avLst/>
            <a:gdLst/>
            <a:ahLst/>
            <a:cxnLst/>
            <a:rect l="l" t="t" r="r" b="b"/>
            <a:pathLst>
              <a:path w="7560309" h="5112384">
                <a:moveTo>
                  <a:pt x="0" y="5112004"/>
                </a:moveTo>
                <a:lnTo>
                  <a:pt x="7560005" y="5112004"/>
                </a:lnTo>
                <a:lnTo>
                  <a:pt x="7560005" y="0"/>
                </a:lnTo>
                <a:lnTo>
                  <a:pt x="0" y="0"/>
                </a:lnTo>
                <a:lnTo>
                  <a:pt x="0" y="5112004"/>
                </a:lnTo>
                <a:close/>
              </a:path>
            </a:pathLst>
          </a:custGeom>
          <a:solidFill>
            <a:schemeClr val="bg1">
              <a:lumMod val="95000"/>
            </a:schemeClr>
          </a:solidFill>
        </p:spPr>
        <p:txBody>
          <a:bodyPr wrap="square" lIns="0" tIns="0" rIns="0" bIns="0" rtlCol="0"/>
          <a:lstStyle/>
          <a:p/>
        </p:txBody>
      </p:sp>
      <p:sp>
        <p:nvSpPr>
          <p:cNvPr id="11" name="object 11"/>
          <p:cNvSpPr/>
          <p:nvPr userDrawn="1"/>
        </p:nvSpPr>
        <p:spPr>
          <a:xfrm>
            <a:off x="3635999" y="10607042"/>
            <a:ext cx="3924300" cy="85090"/>
          </a:xfrm>
          <a:custGeom>
            <a:avLst/>
            <a:gdLst/>
            <a:ahLst/>
            <a:cxnLst/>
            <a:rect l="l" t="t" r="r" b="b"/>
            <a:pathLst>
              <a:path w="3924300" h="85090">
                <a:moveTo>
                  <a:pt x="3924005" y="0"/>
                </a:moveTo>
                <a:lnTo>
                  <a:pt x="27000" y="0"/>
                </a:lnTo>
                <a:lnTo>
                  <a:pt x="16491" y="2122"/>
                </a:lnTo>
                <a:lnTo>
                  <a:pt x="7908" y="7908"/>
                </a:lnTo>
                <a:lnTo>
                  <a:pt x="2122" y="16491"/>
                </a:lnTo>
                <a:lnTo>
                  <a:pt x="0" y="27000"/>
                </a:lnTo>
                <a:lnTo>
                  <a:pt x="0" y="84960"/>
                </a:lnTo>
                <a:lnTo>
                  <a:pt x="3924005" y="84960"/>
                </a:lnTo>
                <a:lnTo>
                  <a:pt x="3924005" y="0"/>
                </a:lnTo>
                <a:close/>
              </a:path>
            </a:pathLst>
          </a:custGeom>
          <a:solidFill>
            <a:srgbClr val="FF6900"/>
          </a:solidFill>
        </p:spPr>
        <p:txBody>
          <a:bodyPr wrap="square" lIns="0" tIns="0" rIns="0" bIns="0" rtlCol="0"/>
          <a:lstStyle/>
          <a:p/>
        </p:txBody>
      </p:sp>
      <p:sp>
        <p:nvSpPr>
          <p:cNvPr id="12" name="object 12"/>
          <p:cNvSpPr/>
          <p:nvPr userDrawn="1"/>
        </p:nvSpPr>
        <p:spPr>
          <a:xfrm>
            <a:off x="0" y="0"/>
            <a:ext cx="7559675" cy="99695"/>
          </a:xfrm>
          <a:custGeom>
            <a:avLst/>
            <a:gdLst/>
            <a:ahLst/>
            <a:cxnLst/>
            <a:rect l="l" t="t" r="r" b="b"/>
            <a:pathLst>
              <a:path w="3924300" h="91440">
                <a:moveTo>
                  <a:pt x="3923996" y="0"/>
                </a:moveTo>
                <a:lnTo>
                  <a:pt x="0" y="0"/>
                </a:lnTo>
                <a:lnTo>
                  <a:pt x="0" y="91444"/>
                </a:lnTo>
                <a:lnTo>
                  <a:pt x="3896996" y="91444"/>
                </a:lnTo>
                <a:lnTo>
                  <a:pt x="3907505" y="89322"/>
                </a:lnTo>
                <a:lnTo>
                  <a:pt x="3916087" y="83535"/>
                </a:lnTo>
                <a:lnTo>
                  <a:pt x="3921874" y="74952"/>
                </a:lnTo>
                <a:lnTo>
                  <a:pt x="3923996" y="64443"/>
                </a:lnTo>
                <a:lnTo>
                  <a:pt x="3923996" y="0"/>
                </a:lnTo>
                <a:close/>
              </a:path>
            </a:pathLst>
          </a:custGeom>
          <a:solidFill>
            <a:srgbClr val="FF6900"/>
          </a:solidFill>
        </p:spPr>
        <p:txBody>
          <a:bodyPr wrap="square" lIns="0" tIns="0" rIns="0" bIns="0" rtlCol="0"/>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707299" y="3451862"/>
            <a:ext cx="2025014" cy="421639"/>
          </a:xfrm>
        </p:spPr>
        <p:txBody>
          <a:bodyPr lIns="0" tIns="0" rIns="0" bIns="0"/>
          <a:lstStyle>
            <a:lvl1pPr>
              <a:defRPr sz="2600" b="0" i="0">
                <a:solidFill>
                  <a:srgbClr val="00A2DA"/>
                </a:solidFill>
                <a:latin typeface="Arial" panose="020B0604020202020204"/>
                <a:cs typeface="Arial" panose="020B0604020202020204"/>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6" name="object 12"/>
          <p:cNvSpPr/>
          <p:nvPr userDrawn="1"/>
        </p:nvSpPr>
        <p:spPr>
          <a:xfrm>
            <a:off x="0" y="10605135"/>
            <a:ext cx="7559675" cy="99695"/>
          </a:xfrm>
          <a:custGeom>
            <a:avLst/>
            <a:gdLst/>
            <a:ahLst/>
            <a:cxnLst/>
            <a:rect l="l" t="t" r="r" b="b"/>
            <a:pathLst>
              <a:path w="3924300" h="91440">
                <a:moveTo>
                  <a:pt x="3923996" y="0"/>
                </a:moveTo>
                <a:lnTo>
                  <a:pt x="0" y="0"/>
                </a:lnTo>
                <a:lnTo>
                  <a:pt x="0" y="91444"/>
                </a:lnTo>
                <a:lnTo>
                  <a:pt x="3896996" y="91444"/>
                </a:lnTo>
                <a:lnTo>
                  <a:pt x="3907505" y="89322"/>
                </a:lnTo>
                <a:lnTo>
                  <a:pt x="3916087" y="83535"/>
                </a:lnTo>
                <a:lnTo>
                  <a:pt x="3921874" y="74952"/>
                </a:lnTo>
                <a:lnTo>
                  <a:pt x="3923996" y="64443"/>
                </a:lnTo>
                <a:lnTo>
                  <a:pt x="3923996" y="0"/>
                </a:lnTo>
                <a:close/>
              </a:path>
            </a:pathLst>
          </a:custGeom>
          <a:solidFill>
            <a:srgbClr val="FF6900"/>
          </a:solidFill>
        </p:spPr>
        <p:txBody>
          <a:bodyPr wrap="square" lIns="0" tIns="0" rIns="0" bIns="0" rtlCol="0"/>
          <a:lstStyle/>
          <a:p/>
        </p:txBody>
      </p:sp>
      <p:sp>
        <p:nvSpPr>
          <p:cNvPr id="22" name="object 11"/>
          <p:cNvSpPr/>
          <p:nvPr userDrawn="1"/>
        </p:nvSpPr>
        <p:spPr>
          <a:xfrm flipH="1">
            <a:off x="-31761" y="-6348"/>
            <a:ext cx="3924300" cy="85090"/>
          </a:xfrm>
          <a:custGeom>
            <a:avLst/>
            <a:gdLst/>
            <a:ahLst/>
            <a:cxnLst/>
            <a:rect l="l" t="t" r="r" b="b"/>
            <a:pathLst>
              <a:path w="3924300" h="85090">
                <a:moveTo>
                  <a:pt x="3924005" y="0"/>
                </a:moveTo>
                <a:lnTo>
                  <a:pt x="27000" y="0"/>
                </a:lnTo>
                <a:lnTo>
                  <a:pt x="16491" y="2122"/>
                </a:lnTo>
                <a:lnTo>
                  <a:pt x="7908" y="7908"/>
                </a:lnTo>
                <a:lnTo>
                  <a:pt x="2122" y="16491"/>
                </a:lnTo>
                <a:lnTo>
                  <a:pt x="0" y="27000"/>
                </a:lnTo>
                <a:lnTo>
                  <a:pt x="0" y="84960"/>
                </a:lnTo>
                <a:lnTo>
                  <a:pt x="3924005" y="84960"/>
                </a:lnTo>
                <a:lnTo>
                  <a:pt x="3924005" y="0"/>
                </a:lnTo>
                <a:close/>
              </a:path>
            </a:pathLst>
          </a:custGeom>
          <a:solidFill>
            <a:srgbClr val="FF6900"/>
          </a:solidFill>
        </p:spPr>
        <p:txBody>
          <a:bodyPr wrap="square" lIns="0" tIns="0" rIns="0" bIns="0" rtlCol="0"/>
          <a:lstStyle/>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8738870"/>
            <a:ext cx="7560310" cy="1954530"/>
          </a:xfrm>
          <a:custGeom>
            <a:avLst/>
            <a:gdLst/>
            <a:ahLst/>
            <a:cxnLst/>
            <a:rect l="l" t="t" r="r" b="b"/>
            <a:pathLst>
              <a:path w="7560309" h="2371090">
                <a:moveTo>
                  <a:pt x="0" y="2370963"/>
                </a:moveTo>
                <a:lnTo>
                  <a:pt x="7559992" y="2370963"/>
                </a:lnTo>
                <a:lnTo>
                  <a:pt x="7559992" y="0"/>
                </a:lnTo>
                <a:lnTo>
                  <a:pt x="0" y="0"/>
                </a:lnTo>
                <a:lnTo>
                  <a:pt x="0" y="2370963"/>
                </a:lnTo>
                <a:close/>
              </a:path>
            </a:pathLst>
          </a:custGeom>
          <a:solidFill>
            <a:schemeClr val="bg1">
              <a:lumMod val="95000"/>
            </a:schemeClr>
          </a:solidFill>
        </p:spPr>
        <p:txBody>
          <a:bodyPr wrap="square" lIns="0" tIns="0" rIns="0" bIns="0" rtlCol="0"/>
          <a:lstStyle/>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image" Target="../media/image5.svg"/><Relationship Id="rId7" Type="http://schemas.openxmlformats.org/officeDocument/2006/relationships/image" Target="../media/image4.png"/><Relationship Id="rId6" Type="http://schemas.openxmlformats.org/officeDocument/2006/relationships/tags" Target="../tags/tag3.xml"/><Relationship Id="rId5" Type="http://schemas.openxmlformats.org/officeDocument/2006/relationships/image" Target="../media/image3.svg"/><Relationship Id="rId40" Type="http://schemas.openxmlformats.org/officeDocument/2006/relationships/slideLayout" Target="../slideLayouts/slideLayout3.xml"/><Relationship Id="rId4" Type="http://schemas.openxmlformats.org/officeDocument/2006/relationships/image" Target="../media/image2.png"/><Relationship Id="rId39" Type="http://schemas.openxmlformats.org/officeDocument/2006/relationships/image" Target="../media/image7.png"/><Relationship Id="rId38" Type="http://schemas.openxmlformats.org/officeDocument/2006/relationships/tags" Target="../tags/tag32.xml"/><Relationship Id="rId37" Type="http://schemas.openxmlformats.org/officeDocument/2006/relationships/tags" Target="../tags/tag31.xml"/><Relationship Id="rId36" Type="http://schemas.openxmlformats.org/officeDocument/2006/relationships/tags" Target="../tags/tag30.xml"/><Relationship Id="rId35" Type="http://schemas.openxmlformats.org/officeDocument/2006/relationships/tags" Target="../tags/tag29.xml"/><Relationship Id="rId34" Type="http://schemas.openxmlformats.org/officeDocument/2006/relationships/tags" Target="../tags/tag28.xml"/><Relationship Id="rId33" Type="http://schemas.openxmlformats.org/officeDocument/2006/relationships/tags" Target="../tags/tag27.xml"/><Relationship Id="rId32" Type="http://schemas.openxmlformats.org/officeDocument/2006/relationships/tags" Target="../tags/tag26.xml"/><Relationship Id="rId31" Type="http://schemas.openxmlformats.org/officeDocument/2006/relationships/tags" Target="../tags/tag25.xml"/><Relationship Id="rId30" Type="http://schemas.openxmlformats.org/officeDocument/2006/relationships/tags" Target="../tags/tag24.xml"/><Relationship Id="rId3" Type="http://schemas.openxmlformats.org/officeDocument/2006/relationships/tags" Target="../tags/tag2.xml"/><Relationship Id="rId29" Type="http://schemas.openxmlformats.org/officeDocument/2006/relationships/tags" Target="../tags/tag23.xml"/><Relationship Id="rId28" Type="http://schemas.openxmlformats.org/officeDocument/2006/relationships/tags" Target="../tags/tag22.xml"/><Relationship Id="rId27" Type="http://schemas.openxmlformats.org/officeDocument/2006/relationships/tags" Target="../tags/tag21.xml"/><Relationship Id="rId26" Type="http://schemas.openxmlformats.org/officeDocument/2006/relationships/tags" Target="../tags/tag20.xml"/><Relationship Id="rId25" Type="http://schemas.openxmlformats.org/officeDocument/2006/relationships/tags" Target="../tags/tag19.xml"/><Relationship Id="rId24" Type="http://schemas.openxmlformats.org/officeDocument/2006/relationships/tags" Target="../tags/tag18.xml"/><Relationship Id="rId23" Type="http://schemas.openxmlformats.org/officeDocument/2006/relationships/tags" Target="../tags/tag17.xml"/><Relationship Id="rId22" Type="http://schemas.openxmlformats.org/officeDocument/2006/relationships/tags" Target="../tags/tag16.xml"/><Relationship Id="rId21" Type="http://schemas.openxmlformats.org/officeDocument/2006/relationships/tags" Target="../tags/tag15.xml"/><Relationship Id="rId20" Type="http://schemas.openxmlformats.org/officeDocument/2006/relationships/tags" Target="../tags/tag14.xml"/><Relationship Id="rId2" Type="http://schemas.openxmlformats.org/officeDocument/2006/relationships/tags" Target="../tags/tag1.xml"/><Relationship Id="rId19" Type="http://schemas.openxmlformats.org/officeDocument/2006/relationships/tags" Target="../tags/tag13.xml"/><Relationship Id="rId18" Type="http://schemas.openxmlformats.org/officeDocument/2006/relationships/tags" Target="../tags/tag12.xml"/><Relationship Id="rId17" Type="http://schemas.openxmlformats.org/officeDocument/2006/relationships/tags" Target="../tags/tag11.xml"/><Relationship Id="rId16" Type="http://schemas.openxmlformats.org/officeDocument/2006/relationships/tags" Target="../tags/tag10.xml"/><Relationship Id="rId15" Type="http://schemas.openxmlformats.org/officeDocument/2006/relationships/tags" Target="../tags/tag9.xml"/><Relationship Id="rId14" Type="http://schemas.openxmlformats.org/officeDocument/2006/relationships/tags" Target="../tags/tag8.xml"/><Relationship Id="rId13" Type="http://schemas.openxmlformats.org/officeDocument/2006/relationships/image" Target="../media/image6.png"/><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V3600G1-C(中性) (1)"/>
          <p:cNvPicPr>
            <a:picLocks noChangeAspect="1"/>
          </p:cNvPicPr>
          <p:nvPr/>
        </p:nvPicPr>
        <p:blipFill>
          <a:blip r:embed="rId1"/>
          <a:srcRect t="36111" b="43056"/>
          <a:stretch>
            <a:fillRect/>
          </a:stretch>
        </p:blipFill>
        <p:spPr>
          <a:xfrm>
            <a:off x="1111250" y="7463155"/>
            <a:ext cx="5312410" cy="1106805"/>
          </a:xfrm>
          <a:prstGeom prst="rect">
            <a:avLst/>
          </a:prstGeom>
        </p:spPr>
      </p:pic>
      <p:sp>
        <p:nvSpPr>
          <p:cNvPr id="5" name="object 4"/>
          <p:cNvSpPr txBox="1"/>
          <p:nvPr/>
        </p:nvSpPr>
        <p:spPr>
          <a:xfrm>
            <a:off x="359410" y="4772343"/>
            <a:ext cx="1067435" cy="241935"/>
          </a:xfrm>
          <a:prstGeom prst="rect">
            <a:avLst/>
          </a:prstGeom>
        </p:spPr>
        <p:txBody>
          <a:bodyPr vert="horz" wrap="square" lIns="0" tIns="58419" rIns="0" bIns="0" rtlCol="0">
            <a:spAutoFit/>
          </a:bodyPr>
          <a:lstStyle/>
          <a:p>
            <a:pPr marL="12065" indent="0">
              <a:lnSpc>
                <a:spcPct val="100000"/>
              </a:lnSpc>
              <a:spcBef>
                <a:spcPts val="360"/>
              </a:spcBef>
              <a:buNone/>
              <a:tabLst>
                <a:tab pos="85090" algn="l"/>
              </a:tabLst>
            </a:pPr>
            <a:r>
              <a:rPr sz="1200" b="1" spc="-25" dirty="0">
                <a:solidFill>
                  <a:srgbClr val="FF6900"/>
                </a:solidFill>
                <a:latin typeface="Arial" panose="020B0604020202020204" pitchFamily="34" charset="0"/>
                <a:cs typeface="Arial" panose="020B0604020202020204" pitchFamily="34" charset="0"/>
                <a:sym typeface="+mn-ea"/>
              </a:rPr>
              <a:t>Highlights</a:t>
            </a:r>
            <a:endParaRPr lang="en-US" sz="900" b="1" dirty="0">
              <a:solidFill>
                <a:srgbClr val="30302F"/>
              </a:solidFill>
              <a:latin typeface="Arial" panose="020B0604020202020204" pitchFamily="34" charset="0"/>
              <a:cs typeface="Arial" panose="020B0604020202020204"/>
              <a:sym typeface="+mn-ea"/>
            </a:endParaRPr>
          </a:p>
        </p:txBody>
      </p:sp>
      <p:sp>
        <p:nvSpPr>
          <p:cNvPr id="15" name="文本框 14"/>
          <p:cNvSpPr txBox="1"/>
          <p:nvPr/>
        </p:nvSpPr>
        <p:spPr>
          <a:xfrm>
            <a:off x="3059430" y="5167313"/>
            <a:ext cx="1573530" cy="368300"/>
          </a:xfrm>
          <a:prstGeom prst="rect">
            <a:avLst/>
          </a:prstGeom>
          <a:noFill/>
        </p:spPr>
        <p:txBody>
          <a:bodyPr wrap="square" rtlCol="0" anchor="t">
            <a:spAutoFit/>
          </a:bodyPr>
          <a:lstStyle/>
          <a:p>
            <a:r>
              <a:rPr lang="en-US" sz="900">
                <a:latin typeface="Arial" panose="020B0604020202020204" pitchFamily="34" charset="0"/>
                <a:cs typeface="Arial" panose="020B0604020202020204" pitchFamily="34" charset="0"/>
              </a:rPr>
              <a:t>100Gbps QSFP28 High-Speed Uplink</a:t>
            </a:r>
            <a:endParaRPr lang="en-US" sz="900">
              <a:latin typeface="Arial" panose="020B0604020202020204" pitchFamily="34" charset="0"/>
              <a:cs typeface="Arial" panose="020B0604020202020204" pitchFamily="34" charset="0"/>
            </a:endParaRPr>
          </a:p>
        </p:txBody>
      </p:sp>
      <p:sp>
        <p:nvSpPr>
          <p:cNvPr id="17" name="文本框 16"/>
          <p:cNvSpPr txBox="1"/>
          <p:nvPr/>
        </p:nvSpPr>
        <p:spPr>
          <a:xfrm>
            <a:off x="806409" y="5235950"/>
            <a:ext cx="1966595" cy="229870"/>
          </a:xfrm>
          <a:prstGeom prst="rect">
            <a:avLst/>
          </a:prstGeom>
          <a:noFill/>
        </p:spPr>
        <p:txBody>
          <a:bodyPr wrap="square" rtlCol="0" anchor="t">
            <a:spAutoFit/>
          </a:bodyPr>
          <a:lstStyle/>
          <a:p>
            <a:r>
              <a:rPr lang="en-US" sz="900">
                <a:latin typeface="Arial" panose="020B0604020202020204" pitchFamily="34" charset="0"/>
                <a:cs typeface="Arial" panose="020B0604020202020204" pitchFamily="34" charset="0"/>
              </a:rPr>
              <a:t>High Performance Chipset </a:t>
            </a:r>
            <a:endParaRPr lang="en-US" sz="900">
              <a:latin typeface="Arial" panose="020B0604020202020204" pitchFamily="34" charset="0"/>
              <a:cs typeface="Arial" panose="020B0604020202020204" pitchFamily="34" charset="0"/>
            </a:endParaRPr>
          </a:p>
        </p:txBody>
      </p:sp>
      <p:sp>
        <p:nvSpPr>
          <p:cNvPr id="12" name="object 6"/>
          <p:cNvSpPr txBox="1"/>
          <p:nvPr/>
        </p:nvSpPr>
        <p:spPr>
          <a:xfrm>
            <a:off x="383540" y="5847080"/>
            <a:ext cx="7035800" cy="1328420"/>
          </a:xfrm>
          <a:prstGeom prst="rect">
            <a:avLst/>
          </a:prstGeom>
        </p:spPr>
        <p:txBody>
          <a:bodyPr vert="horz" wrap="square" lIns="0" tIns="0" rIns="0" bIns="0" rtlCol="0">
            <a:spAutoFit/>
          </a:bodyPr>
          <a:lstStyle/>
          <a:p>
            <a:pPr marR="96520" indent="0" fontAlgn="auto">
              <a:lnSpc>
                <a:spcPct val="120000"/>
              </a:lnSpc>
              <a:spcBef>
                <a:spcPts val="100"/>
              </a:spcBef>
            </a:pPr>
            <a:r>
              <a:rPr lang="en-US" sz="900" dirty="0">
                <a:latin typeface="Arial" panose="020B0604020202020204" pitchFamily="34" charset="0"/>
                <a:sym typeface="+mn-ea"/>
              </a:rPr>
              <a:t>      HV3600G1-C is an innovative 10G GPON OLT product with 8 PON ports and XG (S) - PON&amp;GPON Combo compatibility, and also supports single GPON mode, giving customers more networking possibilities and facilitating customers to flexibly choose the appropriate bandwidth access mode according to current application conditions and future business upgrades. In the early stage of construction, customers can choose to consider reducing investment costs and switch any of the 8 PONs to single GPON mode, and then switch to XG(S)-PON&amp;GPON Combo mode according to business needs in the future; they can also choose the smooth upgrade from GPON to XG(S)-PON, and switch to XG(S)-PON&amp;GPON Combo mode in the early stage, considering the stability of the original business during future upgrades.HV3600G1-C provides 1*GE (RJ45) + 4*25GE (SFP28) + 2*100GE (QSFP28) uplink ports to achieve full-speed data forwarding and meet the needs of high-bandwidth, high-speed data transmission and large-scale deployment.</a:t>
            </a:r>
            <a:endParaRPr lang="en-US" sz="900" dirty="0">
              <a:latin typeface="Arial" panose="020B0604020202020204" pitchFamily="34" charset="0"/>
              <a:sym typeface="+mn-ea"/>
            </a:endParaRPr>
          </a:p>
        </p:txBody>
      </p:sp>
      <p:sp>
        <p:nvSpPr>
          <p:cNvPr id="22" name="文本框 21"/>
          <p:cNvSpPr txBox="1"/>
          <p:nvPr/>
        </p:nvSpPr>
        <p:spPr>
          <a:xfrm>
            <a:off x="273050" y="5594350"/>
            <a:ext cx="1094740" cy="275590"/>
          </a:xfrm>
          <a:prstGeom prst="rect">
            <a:avLst/>
          </a:prstGeom>
          <a:noFill/>
        </p:spPr>
        <p:txBody>
          <a:bodyPr wrap="none" rtlCol="0" anchor="t">
            <a:spAutoFit/>
          </a:bodyPr>
          <a:lstStyle/>
          <a:p>
            <a:pPr marL="12065">
              <a:lnSpc>
                <a:spcPct val="100000"/>
              </a:lnSpc>
              <a:spcBef>
                <a:spcPts val="360"/>
              </a:spcBef>
              <a:buClrTx/>
              <a:buSzTx/>
              <a:buFontTx/>
              <a:tabLst>
                <a:tab pos="85090" algn="l"/>
              </a:tabLst>
            </a:pPr>
            <a:r>
              <a:rPr sz="1200" b="1" spc="-25" dirty="0">
                <a:solidFill>
                  <a:srgbClr val="FF6900"/>
                </a:solidFill>
                <a:latin typeface="Arial" panose="020B0604020202020204" pitchFamily="34" charset="0"/>
                <a:cs typeface="Arial" panose="020B0604020202020204" pitchFamily="34" charset="0"/>
                <a:sym typeface="+mn-ea"/>
              </a:rPr>
              <a:t>Introduction:</a:t>
            </a:r>
            <a:endParaRPr sz="1200" b="1" spc="-25" dirty="0">
              <a:solidFill>
                <a:srgbClr val="FF6900"/>
              </a:solidFill>
              <a:latin typeface="Arial" panose="020B0604020202020204" pitchFamily="34" charset="0"/>
              <a:cs typeface="Arial" panose="020B0604020202020204" pitchFamily="34" charset="0"/>
            </a:endParaRPr>
          </a:p>
        </p:txBody>
      </p:sp>
      <p:sp>
        <p:nvSpPr>
          <p:cNvPr id="23" name="object 4"/>
          <p:cNvSpPr txBox="1"/>
          <p:nvPr/>
        </p:nvSpPr>
        <p:spPr>
          <a:xfrm>
            <a:off x="366236" y="7175500"/>
            <a:ext cx="1673860" cy="426720"/>
          </a:xfrm>
          <a:prstGeom prst="rect">
            <a:avLst/>
          </a:prstGeom>
        </p:spPr>
        <p:txBody>
          <a:bodyPr vert="horz" wrap="square" lIns="0" tIns="58419" rIns="0" bIns="0" rtlCol="0">
            <a:spAutoFit/>
          </a:bodyPr>
          <a:lstStyle/>
          <a:p>
            <a:pPr marL="12065" indent="0">
              <a:lnSpc>
                <a:spcPct val="100000"/>
              </a:lnSpc>
              <a:spcBef>
                <a:spcPts val="360"/>
              </a:spcBef>
              <a:buNone/>
              <a:tabLst>
                <a:tab pos="85090" algn="l"/>
              </a:tabLst>
            </a:pPr>
            <a:r>
              <a:rPr lang="en-US" sz="1200" b="1" spc="-25" dirty="0">
                <a:solidFill>
                  <a:srgbClr val="FF6900"/>
                </a:solidFill>
                <a:latin typeface="Arial" panose="020B0604020202020204" pitchFamily="34" charset="0"/>
                <a:cs typeface="Arial" panose="020B0604020202020204" pitchFamily="34" charset="0"/>
                <a:sym typeface="+mn-ea"/>
              </a:rPr>
              <a:t>Interface of HV3600G1-C:</a:t>
            </a:r>
            <a:endParaRPr lang="en-US" sz="1200" b="1" spc="-25" dirty="0">
              <a:solidFill>
                <a:srgbClr val="FF6900"/>
              </a:solidFill>
              <a:latin typeface="Arial" panose="020B0604020202020204" pitchFamily="34" charset="0"/>
              <a:cs typeface="Arial" panose="020B0604020202020204" pitchFamily="34" charset="0"/>
              <a:sym typeface="+mn-ea"/>
            </a:endParaRPr>
          </a:p>
        </p:txBody>
      </p:sp>
      <p:graphicFrame>
        <p:nvGraphicFramePr>
          <p:cNvPr id="4" name="object 2"/>
          <p:cNvGraphicFramePr>
            <a:graphicFrameLocks noGrp="1"/>
          </p:cNvGraphicFramePr>
          <p:nvPr>
            <p:custDataLst>
              <p:tags r:id="rId2"/>
            </p:custDataLst>
          </p:nvPr>
        </p:nvGraphicFramePr>
        <p:xfrm>
          <a:off x="425450" y="9461500"/>
          <a:ext cx="6691630" cy="1040130"/>
        </p:xfrm>
        <a:graphic>
          <a:graphicData uri="http://schemas.openxmlformats.org/drawingml/2006/table">
            <a:tbl>
              <a:tblPr firstRow="1" bandRow="1">
                <a:tableStyleId>{2D5ABB26-0587-4C30-8999-92F81FD0307C}</a:tableStyleId>
              </a:tblPr>
              <a:tblGrid>
                <a:gridCol w="1038225"/>
                <a:gridCol w="1964055"/>
                <a:gridCol w="1341120"/>
                <a:gridCol w="2348230"/>
              </a:tblGrid>
              <a:tr h="236855">
                <a:tc>
                  <a:txBody>
                    <a:bodyPr/>
                    <a:lstStyle/>
                    <a:p>
                      <a:pPr algn="ctr">
                        <a:lnSpc>
                          <a:spcPct val="100000"/>
                        </a:lnSpc>
                        <a:spcBef>
                          <a:spcPts val="140"/>
                        </a:spcBef>
                        <a:buClrTx/>
                        <a:buSzTx/>
                        <a:buFontTx/>
                      </a:pPr>
                      <a:r>
                        <a:rPr sz="900" spc="25" dirty="0">
                          <a:solidFill>
                            <a:srgbClr val="414042"/>
                          </a:solidFill>
                          <a:latin typeface="Arial" panose="020B0604020202020204" pitchFamily="34" charset="0"/>
                          <a:cs typeface="Arial" panose="020B0604020202020204" pitchFamily="34" charset="0"/>
                          <a:sym typeface="+mn-ea"/>
                        </a:rPr>
                        <a:t>Product Name</a:t>
                      </a:r>
                      <a:endParaRPr sz="900" spc="25" dirty="0">
                        <a:solidFill>
                          <a:srgbClr val="414042"/>
                        </a:solidFill>
                        <a:latin typeface="Arial" panose="020B0604020202020204" pitchFamily="34" charset="0"/>
                        <a:cs typeface="Arial" panose="020B0604020202020204" pitchFamily="34" charset="0"/>
                        <a:sym typeface="+mn-ea"/>
                      </a:endParaRPr>
                    </a:p>
                  </a:txBody>
                  <a:tcPr marL="0" marR="0" marT="17780" marB="0" anchor="ctr">
                    <a:lnL w="3175">
                      <a:solidFill>
                        <a:srgbClr val="414042"/>
                      </a:solidFill>
                      <a:prstDash val="solid"/>
                    </a:lnL>
                    <a:lnR w="3175">
                      <a:solidFill>
                        <a:srgbClr val="414042"/>
                      </a:solidFill>
                      <a:prstDash val="solid"/>
                    </a:lnR>
                    <a:lnT w="3175">
                      <a:solidFill>
                        <a:srgbClr val="414042"/>
                      </a:solidFill>
                      <a:prstDash val="solid"/>
                    </a:lnT>
                    <a:lnB w="6350">
                      <a:solidFill>
                        <a:srgbClr val="414042"/>
                      </a:solidFill>
                      <a:prstDash val="solid"/>
                    </a:lnB>
                    <a:solidFill>
                      <a:schemeClr val="bg1">
                        <a:lumMod val="95000"/>
                      </a:schemeClr>
                    </a:solidFill>
                  </a:tcPr>
                </a:tc>
                <a:tc>
                  <a:txBody>
                    <a:bodyPr/>
                    <a:lstStyle/>
                    <a:p>
                      <a:pPr algn="ctr">
                        <a:lnSpc>
                          <a:spcPct val="100000"/>
                        </a:lnSpc>
                      </a:pPr>
                      <a:r>
                        <a:rPr sz="900" spc="25" dirty="0">
                          <a:solidFill>
                            <a:srgbClr val="414042"/>
                          </a:solidFill>
                          <a:latin typeface="Arial" panose="020B0604020202020204" pitchFamily="34" charset="0"/>
                          <a:cs typeface="Arial" panose="020B0604020202020204" pitchFamily="34" charset="0"/>
                          <a:sym typeface="+mn-ea"/>
                        </a:rPr>
                        <a:t>Product </a:t>
                      </a:r>
                      <a:r>
                        <a:rPr lang="en-US" sz="900" spc="25" dirty="0">
                          <a:solidFill>
                            <a:srgbClr val="414042"/>
                          </a:solidFill>
                          <a:latin typeface="Arial" panose="020B0604020202020204" pitchFamily="34" charset="0"/>
                          <a:cs typeface="Arial" panose="020B0604020202020204" pitchFamily="34" charset="0"/>
                          <a:sym typeface="+mn-ea"/>
                        </a:rPr>
                        <a:t>D</a:t>
                      </a:r>
                      <a:r>
                        <a:rPr sz="900" spc="25" dirty="0">
                          <a:solidFill>
                            <a:srgbClr val="414042"/>
                          </a:solidFill>
                          <a:latin typeface="Arial" panose="020B0604020202020204" pitchFamily="34" charset="0"/>
                          <a:cs typeface="Arial" panose="020B0604020202020204" pitchFamily="34" charset="0"/>
                          <a:sym typeface="+mn-ea"/>
                        </a:rPr>
                        <a:t>escription</a:t>
                      </a:r>
                      <a:endParaRPr sz="900" spc="25" dirty="0">
                        <a:solidFill>
                          <a:srgbClr val="414042"/>
                        </a:solidFill>
                        <a:latin typeface="Arial" panose="020B0604020202020204" pitchFamily="34" charset="0"/>
                        <a:cs typeface="Arial" panose="020B0604020202020204" pitchFamily="34" charset="0"/>
                        <a:sym typeface="+mn-ea"/>
                      </a:endParaRPr>
                    </a:p>
                  </a:txBody>
                  <a:tcPr marL="0" marR="0" marT="0" marB="0" anchor="ctr">
                    <a:lnL w="3175">
                      <a:solidFill>
                        <a:srgbClr val="414042"/>
                      </a:solidFill>
                      <a:prstDash val="solid"/>
                    </a:lnL>
                    <a:lnR w="3175">
                      <a:solidFill>
                        <a:srgbClr val="414042"/>
                      </a:solidFill>
                      <a:prstDash val="solid"/>
                    </a:lnR>
                    <a:lnT w="3175">
                      <a:solidFill>
                        <a:srgbClr val="414042"/>
                      </a:solidFill>
                      <a:prstDash val="solid"/>
                    </a:lnT>
                    <a:lnB w="6350">
                      <a:solidFill>
                        <a:srgbClr val="414042"/>
                      </a:solidFill>
                      <a:prstDash val="solid"/>
                    </a:lnB>
                    <a:solidFill>
                      <a:schemeClr val="bg1">
                        <a:lumMod val="95000"/>
                      </a:schemeClr>
                    </a:solidFill>
                  </a:tcPr>
                </a:tc>
                <a:tc>
                  <a:txBody>
                    <a:bodyPr/>
                    <a:lstStyle/>
                    <a:p>
                      <a:pPr algn="l">
                        <a:lnSpc>
                          <a:spcPct val="100000"/>
                        </a:lnSpc>
                        <a:spcBef>
                          <a:spcPts val="345"/>
                        </a:spcBef>
                        <a:buClrTx/>
                        <a:buSzTx/>
                        <a:buFontTx/>
                        <a:buNone/>
                      </a:pPr>
                      <a:r>
                        <a:rPr sz="900" spc="25" dirty="0">
                          <a:solidFill>
                            <a:srgbClr val="414042"/>
                          </a:solidFill>
                          <a:latin typeface="Arial" panose="020B0604020202020204" pitchFamily="34" charset="0"/>
                          <a:cs typeface="Arial" panose="020B0604020202020204" pitchFamily="34" charset="0"/>
                        </a:rPr>
                        <a:t>Power Configuration</a:t>
                      </a:r>
                      <a:endParaRPr sz="900" spc="25" dirty="0">
                        <a:solidFill>
                          <a:srgbClr val="414042"/>
                        </a:solidFill>
                        <a:latin typeface="Arial" panose="020B0604020202020204" pitchFamily="34" charset="0"/>
                        <a:cs typeface="Arial" panose="020B0604020202020204" pitchFamily="34" charset="0"/>
                      </a:endParaRPr>
                    </a:p>
                  </a:txBody>
                  <a:tcPr marL="107950" marR="0" marT="17780" marB="0" anchor="ctr">
                    <a:lnL w="3175">
                      <a:solidFill>
                        <a:srgbClr val="414042"/>
                      </a:solidFill>
                      <a:prstDash val="solid"/>
                    </a:lnL>
                    <a:lnR w="3175">
                      <a:solidFill>
                        <a:srgbClr val="414042"/>
                      </a:solidFill>
                      <a:prstDash val="solid"/>
                    </a:lnR>
                    <a:lnT w="3175">
                      <a:solidFill>
                        <a:srgbClr val="414042"/>
                      </a:solidFill>
                      <a:prstDash val="solid"/>
                    </a:lnT>
                    <a:lnB w="6350">
                      <a:solidFill>
                        <a:srgbClr val="414042"/>
                      </a:solidFill>
                      <a:prstDash val="solid"/>
                    </a:lnB>
                    <a:solidFill>
                      <a:schemeClr val="bg1">
                        <a:lumMod val="95000"/>
                      </a:schemeClr>
                    </a:solidFill>
                  </a:tcPr>
                </a:tc>
                <a:tc>
                  <a:txBody>
                    <a:bodyPr/>
                    <a:lstStyle/>
                    <a:p>
                      <a:pPr algn="l">
                        <a:lnSpc>
                          <a:spcPct val="100000"/>
                        </a:lnSpc>
                        <a:spcBef>
                          <a:spcPts val="140"/>
                        </a:spcBef>
                      </a:pPr>
                      <a:r>
                        <a:rPr sz="900" dirty="0">
                          <a:solidFill>
                            <a:srgbClr val="414042"/>
                          </a:solidFill>
                          <a:latin typeface="Arial" panose="020B0604020202020204" pitchFamily="34" charset="0"/>
                          <a:cs typeface="Arial" panose="020B0604020202020204" pitchFamily="34" charset="0"/>
                        </a:rPr>
                        <a:t>Accessories</a:t>
                      </a:r>
                      <a:endParaRPr sz="900" dirty="0">
                        <a:solidFill>
                          <a:srgbClr val="414042"/>
                        </a:solidFill>
                        <a:latin typeface="Arial" panose="020B0604020202020204" pitchFamily="34" charset="0"/>
                        <a:cs typeface="Arial" panose="020B0604020202020204" pitchFamily="34" charset="0"/>
                      </a:endParaRPr>
                    </a:p>
                  </a:txBody>
                  <a:tcPr marL="107950" marR="0" marT="17780" marB="0" anchor="ctr">
                    <a:lnL w="3175">
                      <a:solidFill>
                        <a:srgbClr val="414042"/>
                      </a:solidFill>
                      <a:prstDash val="solid"/>
                    </a:lnL>
                    <a:lnR w="3175">
                      <a:solidFill>
                        <a:srgbClr val="414042"/>
                      </a:solidFill>
                      <a:prstDash val="solid"/>
                    </a:lnR>
                    <a:lnT w="3175">
                      <a:solidFill>
                        <a:srgbClr val="414042"/>
                      </a:solidFill>
                      <a:prstDash val="solid"/>
                    </a:lnT>
                    <a:lnB w="6350">
                      <a:solidFill>
                        <a:srgbClr val="414042"/>
                      </a:solidFill>
                      <a:prstDash val="solid"/>
                    </a:lnB>
                    <a:solidFill>
                      <a:schemeClr val="bg1">
                        <a:lumMod val="95000"/>
                      </a:schemeClr>
                    </a:solidFill>
                  </a:tcPr>
                </a:tc>
              </a:tr>
              <a:tr h="803275">
                <a:tc>
                  <a:txBody>
                    <a:bodyPr/>
                    <a:lstStyle/>
                    <a:p>
                      <a:pPr algn="ctr">
                        <a:lnSpc>
                          <a:spcPct val="100000"/>
                        </a:lnSpc>
                      </a:pPr>
                      <a:r>
                        <a:rPr lang="zh-CN" sz="850" dirty="0">
                          <a:solidFill>
                            <a:srgbClr val="414042"/>
                          </a:solidFill>
                          <a:latin typeface="Arial" panose="020B0604020202020204" pitchFamily="34" charset="0"/>
                          <a:cs typeface="Arial" panose="020B0604020202020204" pitchFamily="34" charset="0"/>
                        </a:rPr>
                        <a:t>HV3600G1-C</a:t>
                      </a:r>
                      <a:endParaRPr lang="en-US" altLang="zh-CN" sz="850" dirty="0">
                        <a:solidFill>
                          <a:srgbClr val="414042"/>
                        </a:solidFill>
                        <a:latin typeface="Arial" panose="020B0604020202020204" pitchFamily="34" charset="0"/>
                        <a:cs typeface="Arial" panose="020B0604020202020204" pitchFamily="34" charset="0"/>
                      </a:endParaRPr>
                    </a:p>
                  </a:txBody>
                  <a:tcPr marL="0" marR="0" marT="0" marB="0" anchor="ctr">
                    <a:lnL w="3175">
                      <a:solidFill>
                        <a:srgbClr val="414042"/>
                      </a:solidFill>
                      <a:prstDash val="solid"/>
                    </a:lnL>
                    <a:lnR w="3175">
                      <a:solidFill>
                        <a:srgbClr val="414042"/>
                      </a:solidFill>
                      <a:prstDash val="solid"/>
                    </a:lnR>
                    <a:lnT w="6350">
                      <a:solidFill>
                        <a:srgbClr val="414042"/>
                      </a:solidFill>
                      <a:prstDash val="solid"/>
                    </a:lnT>
                    <a:lnB w="3175">
                      <a:solidFill>
                        <a:srgbClr val="414042"/>
                      </a:solidFill>
                      <a:prstDash val="solid"/>
                    </a:lnB>
                    <a:solidFill>
                      <a:schemeClr val="bg1"/>
                    </a:solidFill>
                  </a:tcPr>
                </a:tc>
                <a:tc>
                  <a:txBody>
                    <a:bodyPr/>
                    <a:lstStyle/>
                    <a:p>
                      <a:pPr marL="107950" algn="l" eaLnBrk="1" fontAlgn="auto" latinLnBrk="0" hangingPunct="1">
                        <a:lnSpc>
                          <a:spcPct val="100000"/>
                        </a:lnSpc>
                        <a:spcBef>
                          <a:spcPts val="300"/>
                        </a:spcBef>
                      </a:pPr>
                      <a:r>
                        <a:rPr lang="en-US" altLang="zh-CN" sz="850" dirty="0">
                          <a:solidFill>
                            <a:srgbClr val="414042"/>
                          </a:solidFill>
                          <a:latin typeface="Arial" panose="020B0604020202020204" pitchFamily="34" charset="0"/>
                          <a:cs typeface="Arial" panose="020B0604020202020204" pitchFamily="34" charset="0"/>
                        </a:rPr>
                        <a:t>8*XG(S)-PON/GPON, 1*GE(RJ45)+</a:t>
                      </a:r>
                      <a:endParaRPr lang="en-US" altLang="zh-CN" sz="850" dirty="0">
                        <a:solidFill>
                          <a:srgbClr val="414042"/>
                        </a:solidFill>
                        <a:latin typeface="Arial" panose="020B0604020202020204" pitchFamily="34" charset="0"/>
                        <a:cs typeface="Arial" panose="020B0604020202020204" pitchFamily="34" charset="0"/>
                      </a:endParaRPr>
                    </a:p>
                    <a:p>
                      <a:pPr marL="107950" algn="l" eaLnBrk="1" fontAlgn="auto" latinLnBrk="0" hangingPunct="1">
                        <a:lnSpc>
                          <a:spcPct val="100000"/>
                        </a:lnSpc>
                        <a:spcBef>
                          <a:spcPts val="300"/>
                        </a:spcBef>
                      </a:pPr>
                      <a:r>
                        <a:rPr lang="en-US" altLang="zh-CN" sz="850" dirty="0">
                          <a:solidFill>
                            <a:srgbClr val="414042"/>
                          </a:solidFill>
                          <a:latin typeface="Arial" panose="020B0604020202020204" pitchFamily="34" charset="0"/>
                          <a:cs typeface="Arial" panose="020B0604020202020204" pitchFamily="34" charset="0"/>
                        </a:rPr>
                        <a:t>4*25GE(SFP28)+2*100GE(QSFP28)</a:t>
                      </a:r>
                      <a:endParaRPr lang="en-US" altLang="zh-CN" sz="850" dirty="0">
                        <a:solidFill>
                          <a:srgbClr val="414042"/>
                        </a:solidFill>
                        <a:latin typeface="Arial" panose="020B0604020202020204" pitchFamily="34" charset="0"/>
                        <a:cs typeface="Arial" panose="020B0604020202020204" pitchFamily="34" charset="0"/>
                      </a:endParaRPr>
                    </a:p>
                  </a:txBody>
                  <a:tcPr marL="0" marR="0" marT="43815" marB="0" anchor="ctr">
                    <a:lnL w="3175">
                      <a:solidFill>
                        <a:srgbClr val="414042"/>
                      </a:solidFill>
                      <a:prstDash val="solid"/>
                    </a:lnL>
                    <a:lnR w="3175">
                      <a:solidFill>
                        <a:srgbClr val="414042"/>
                      </a:solidFill>
                      <a:prstDash val="solid"/>
                    </a:lnR>
                    <a:lnT w="6350">
                      <a:solidFill>
                        <a:srgbClr val="414042"/>
                      </a:solidFill>
                      <a:prstDash val="solid"/>
                    </a:lnT>
                    <a:lnB w="3175">
                      <a:solidFill>
                        <a:srgbClr val="414042"/>
                      </a:solidFill>
                      <a:prstDash val="solid"/>
                    </a:lnB>
                    <a:solidFill>
                      <a:schemeClr val="bg1"/>
                    </a:solidFill>
                  </a:tcPr>
                </a:tc>
                <a:tc>
                  <a:txBody>
                    <a:bodyPr/>
                    <a:lstStyle/>
                    <a:p>
                      <a:pPr algn="l">
                        <a:lnSpc>
                          <a:spcPct val="100000"/>
                        </a:lnSpc>
                        <a:spcBef>
                          <a:spcPts val="345"/>
                        </a:spcBef>
                        <a:buClrTx/>
                        <a:buSzTx/>
                        <a:buFontTx/>
                        <a:buNone/>
                      </a:pPr>
                      <a:r>
                        <a:rPr lang="zh-CN" sz="850" dirty="0">
                          <a:solidFill>
                            <a:srgbClr val="414042"/>
                          </a:solidFill>
                          <a:latin typeface="Arial" panose="020B0604020202020204" pitchFamily="34" charset="0"/>
                          <a:cs typeface="Arial" panose="020B0604020202020204" pitchFamily="34" charset="0"/>
                        </a:rPr>
                        <a:t>1*AC power</a:t>
                      </a:r>
                      <a:r>
                        <a:rPr lang="en-US" altLang="zh-CN" sz="850" dirty="0">
                          <a:solidFill>
                            <a:srgbClr val="414042"/>
                          </a:solidFill>
                          <a:latin typeface="Arial" panose="020B0604020202020204" pitchFamily="34" charset="0"/>
                          <a:cs typeface="Arial" panose="020B0604020202020204" pitchFamily="34" charset="0"/>
                        </a:rPr>
                        <a:t>;</a:t>
                      </a:r>
                      <a:endParaRPr lang="en-US" altLang="zh-CN" sz="850" dirty="0">
                        <a:solidFill>
                          <a:srgbClr val="414042"/>
                        </a:solidFill>
                        <a:latin typeface="Arial" panose="020B0604020202020204" pitchFamily="34" charset="0"/>
                        <a:cs typeface="Arial" panose="020B0604020202020204" pitchFamily="34" charset="0"/>
                      </a:endParaRPr>
                    </a:p>
                    <a:p>
                      <a:pPr algn="l">
                        <a:lnSpc>
                          <a:spcPct val="100000"/>
                        </a:lnSpc>
                        <a:spcBef>
                          <a:spcPts val="345"/>
                        </a:spcBef>
                        <a:buClrTx/>
                        <a:buSzTx/>
                        <a:buFontTx/>
                        <a:buNone/>
                      </a:pPr>
                      <a:r>
                        <a:rPr lang="zh-CN" sz="850" dirty="0">
                          <a:solidFill>
                            <a:srgbClr val="414042"/>
                          </a:solidFill>
                          <a:latin typeface="Arial" panose="020B0604020202020204" pitchFamily="34" charset="0"/>
                          <a:cs typeface="Arial" panose="020B0604020202020204" pitchFamily="34" charset="0"/>
                        </a:rPr>
                        <a:t>2*AC power</a:t>
                      </a:r>
                      <a:r>
                        <a:rPr lang="en-US" altLang="zh-CN" sz="850" dirty="0">
                          <a:solidFill>
                            <a:srgbClr val="414042"/>
                          </a:solidFill>
                          <a:latin typeface="Arial" panose="020B0604020202020204" pitchFamily="34" charset="0"/>
                          <a:cs typeface="Arial" panose="020B0604020202020204" pitchFamily="34" charset="0"/>
                        </a:rPr>
                        <a:t>;</a:t>
                      </a:r>
                      <a:endParaRPr lang="zh-CN" sz="850" dirty="0">
                        <a:solidFill>
                          <a:srgbClr val="414042"/>
                        </a:solidFill>
                        <a:latin typeface="Arial" panose="020B0604020202020204" pitchFamily="34" charset="0"/>
                        <a:cs typeface="Arial" panose="020B0604020202020204" pitchFamily="34" charset="0"/>
                      </a:endParaRPr>
                    </a:p>
                    <a:p>
                      <a:pPr algn="l">
                        <a:lnSpc>
                          <a:spcPct val="100000"/>
                        </a:lnSpc>
                        <a:spcBef>
                          <a:spcPts val="345"/>
                        </a:spcBef>
                        <a:buClrTx/>
                        <a:buSzTx/>
                        <a:buFontTx/>
                        <a:buNone/>
                      </a:pPr>
                      <a:endParaRPr lang="zh-CN" sz="850" dirty="0">
                        <a:solidFill>
                          <a:srgbClr val="414042"/>
                        </a:solidFill>
                        <a:latin typeface="Arial" panose="020B0604020202020204" pitchFamily="34" charset="0"/>
                        <a:cs typeface="Arial" panose="020B0604020202020204" pitchFamily="34" charset="0"/>
                      </a:endParaRPr>
                    </a:p>
                  </a:txBody>
                  <a:tcPr marL="107950" marR="0" marT="43180" marB="0" anchor="ctr">
                    <a:lnL w="3175">
                      <a:solidFill>
                        <a:srgbClr val="414042"/>
                      </a:solidFill>
                      <a:prstDash val="solid"/>
                    </a:lnL>
                    <a:lnR w="3175">
                      <a:solidFill>
                        <a:srgbClr val="414042"/>
                      </a:solidFill>
                      <a:prstDash val="solid"/>
                    </a:lnR>
                    <a:lnT w="6350">
                      <a:solidFill>
                        <a:srgbClr val="414042"/>
                      </a:solidFill>
                      <a:prstDash val="solid"/>
                    </a:lnT>
                    <a:lnB w="3175">
                      <a:solidFill>
                        <a:srgbClr val="414042"/>
                      </a:solidFill>
                      <a:prstDash val="solid"/>
                    </a:lnB>
                    <a:solidFill>
                      <a:schemeClr val="bg1"/>
                    </a:solidFill>
                  </a:tcPr>
                </a:tc>
                <a:tc>
                  <a:txBody>
                    <a:bodyPr/>
                    <a:lstStyle/>
                    <a:p>
                      <a:pPr algn="l">
                        <a:lnSpc>
                          <a:spcPct val="100000"/>
                        </a:lnSpc>
                        <a:spcBef>
                          <a:spcPts val="345"/>
                        </a:spcBef>
                        <a:buClrTx/>
                        <a:buSzTx/>
                        <a:buFontTx/>
                        <a:buNone/>
                      </a:pPr>
                      <a:r>
                        <a:rPr sz="85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N</a:t>
                      </a:r>
                      <a:r>
                        <a:rPr lang="en-US" sz="85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2_C+ </a:t>
                      </a:r>
                      <a:r>
                        <a:rPr sz="85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module</a:t>
                      </a:r>
                      <a:r>
                        <a:rPr lang="en-US" sz="85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a:t>
                      </a:r>
                      <a:endParaRPr lang="en-US" sz="85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endParaRPr>
                    </a:p>
                    <a:p>
                      <a:pPr algn="l">
                        <a:lnSpc>
                          <a:spcPct val="100000"/>
                        </a:lnSpc>
                        <a:spcBef>
                          <a:spcPts val="345"/>
                        </a:spcBef>
                        <a:buClrTx/>
                        <a:buSzTx/>
                        <a:buFontTx/>
                        <a:buNone/>
                      </a:pPr>
                      <a:r>
                        <a:rPr lang="en-US" altLang="zh-CN" sz="85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rPr>
                        <a:t>Class C++++ module(Single GPON mode);</a:t>
                      </a:r>
                      <a:endParaRPr sz="85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endParaRPr>
                    </a:p>
                    <a:p>
                      <a:pPr algn="l">
                        <a:lnSpc>
                          <a:spcPct val="100000"/>
                        </a:lnSpc>
                        <a:spcBef>
                          <a:spcPts val="345"/>
                        </a:spcBef>
                        <a:buClrTx/>
                        <a:buSzTx/>
                        <a:buFontTx/>
                        <a:buNone/>
                      </a:pPr>
                      <a:r>
                        <a:rPr lang="en-US" altLang="zh-CN" sz="850" dirty="0">
                          <a:solidFill>
                            <a:srgbClr val="414042"/>
                          </a:solidFill>
                          <a:latin typeface="Arial" panose="020B0604020202020204" pitchFamily="34" charset="0"/>
                          <a:cs typeface="Arial" panose="020B0604020202020204" pitchFamily="34" charset="0"/>
                        </a:rPr>
                        <a:t>100GE QSFP28 module;</a:t>
                      </a:r>
                      <a:endParaRPr lang="en-US" altLang="zh-CN" sz="850" dirty="0">
                        <a:solidFill>
                          <a:srgbClr val="414042"/>
                        </a:solidFill>
                        <a:latin typeface="Arial" panose="020B0604020202020204" pitchFamily="34" charset="0"/>
                        <a:cs typeface="Arial" panose="020B0604020202020204" pitchFamily="34" charset="0"/>
                      </a:endParaRPr>
                    </a:p>
                    <a:p>
                      <a:pPr algn="l">
                        <a:lnSpc>
                          <a:spcPct val="100000"/>
                        </a:lnSpc>
                        <a:spcBef>
                          <a:spcPts val="345"/>
                        </a:spcBef>
                        <a:buClrTx/>
                        <a:buSzTx/>
                        <a:buFontTx/>
                        <a:buNone/>
                      </a:pPr>
                      <a:r>
                        <a:rPr lang="en-US" altLang="zh-CN" sz="850" dirty="0">
                          <a:solidFill>
                            <a:srgbClr val="414042"/>
                          </a:solidFill>
                          <a:latin typeface="Arial" panose="020B0604020202020204" pitchFamily="34" charset="0"/>
                          <a:cs typeface="Arial" panose="020B0604020202020204" pitchFamily="34" charset="0"/>
                        </a:rPr>
                        <a:t>25GE SFP28 module;</a:t>
                      </a:r>
                      <a:endParaRPr lang="en-US" altLang="zh-CN" sz="850" dirty="0">
                        <a:solidFill>
                          <a:srgbClr val="414042"/>
                        </a:solidFill>
                        <a:latin typeface="Arial" panose="020B0604020202020204" pitchFamily="34" charset="0"/>
                        <a:cs typeface="Arial" panose="020B0604020202020204" pitchFamily="34" charset="0"/>
                      </a:endParaRPr>
                    </a:p>
                  </a:txBody>
                  <a:tcPr marL="107950" marR="0" marT="43815" marB="0" anchor="ctr">
                    <a:lnL w="3175">
                      <a:solidFill>
                        <a:srgbClr val="414042"/>
                      </a:solidFill>
                      <a:prstDash val="solid"/>
                    </a:lnL>
                    <a:lnR w="3175">
                      <a:solidFill>
                        <a:srgbClr val="414042"/>
                      </a:solidFill>
                      <a:prstDash val="solid"/>
                    </a:lnR>
                    <a:lnT w="6350">
                      <a:solidFill>
                        <a:srgbClr val="414042"/>
                      </a:solidFill>
                      <a:prstDash val="solid"/>
                    </a:lnT>
                    <a:lnB w="3175">
                      <a:solidFill>
                        <a:srgbClr val="414042"/>
                      </a:solidFill>
                      <a:prstDash val="solid"/>
                    </a:lnB>
                    <a:solidFill>
                      <a:schemeClr val="bg1"/>
                    </a:solidFill>
                  </a:tcPr>
                </a:tc>
              </a:tr>
            </a:tbl>
          </a:graphicData>
        </a:graphic>
      </p:graphicFrame>
      <p:sp>
        <p:nvSpPr>
          <p:cNvPr id="19" name="object 19"/>
          <p:cNvSpPr txBox="1"/>
          <p:nvPr/>
        </p:nvSpPr>
        <p:spPr>
          <a:xfrm>
            <a:off x="425450" y="9309102"/>
            <a:ext cx="1955164" cy="151130"/>
          </a:xfrm>
          <a:prstGeom prst="rect">
            <a:avLst/>
          </a:prstGeom>
        </p:spPr>
        <p:txBody>
          <a:bodyPr vert="horz" wrap="square" lIns="0" tIns="12700" rIns="0" bIns="0" rtlCol="0">
            <a:spAutoFit/>
          </a:bodyPr>
          <a:lstStyle/>
          <a:p>
            <a:pPr marL="12700">
              <a:lnSpc>
                <a:spcPct val="100000"/>
              </a:lnSpc>
              <a:spcBef>
                <a:spcPts val="100"/>
              </a:spcBef>
            </a:pPr>
            <a:r>
              <a:rPr sz="900" b="1" dirty="0">
                <a:solidFill>
                  <a:srgbClr val="414042"/>
                </a:solidFill>
                <a:latin typeface="Arial" panose="020B0604020202020204"/>
                <a:cs typeface="Arial" panose="020B0604020202020204"/>
              </a:rPr>
              <a:t>Ordering Information:</a:t>
            </a:r>
            <a:endParaRPr sz="900" b="1" dirty="0">
              <a:solidFill>
                <a:srgbClr val="414042"/>
              </a:solidFill>
              <a:latin typeface="Arial" panose="020B0604020202020204"/>
              <a:cs typeface="Arial" panose="020B0604020202020204"/>
            </a:endParaRPr>
          </a:p>
        </p:txBody>
      </p:sp>
      <p:pic>
        <p:nvPicPr>
          <p:cNvPr id="20" name="图形 16"/>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366395" y="5111115"/>
            <a:ext cx="455930" cy="457200"/>
          </a:xfrm>
          <a:prstGeom prst="rect">
            <a:avLst/>
          </a:prstGeom>
        </p:spPr>
      </p:pic>
      <p:pic>
        <p:nvPicPr>
          <p:cNvPr id="24" name="图形 33"/>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559050" y="5084445"/>
            <a:ext cx="500380" cy="483870"/>
          </a:xfrm>
          <a:prstGeom prst="rect">
            <a:avLst/>
          </a:prstGeom>
        </p:spPr>
      </p:pic>
      <p:sp>
        <p:nvSpPr>
          <p:cNvPr id="6" name="object 9"/>
          <p:cNvSpPr txBox="1">
            <a:spLocks noGrp="1"/>
          </p:cNvSpPr>
          <p:nvPr>
            <p:custDataLst>
              <p:tags r:id="rId9"/>
            </p:custDataLst>
          </p:nvPr>
        </p:nvSpPr>
        <p:spPr>
          <a:xfrm>
            <a:off x="351631" y="4075113"/>
            <a:ext cx="2173605" cy="381635"/>
          </a:xfrm>
          <a:prstGeom prst="rect">
            <a:avLst/>
          </a:prstGeom>
        </p:spPr>
        <p:txBody>
          <a:bodyPr vert="horz" wrap="square" lIns="0" tIns="12700" rIns="0" bIns="0" rtlCol="0">
            <a:spAutoFit/>
          </a:bodyPr>
          <a:lstStyle>
            <a:lvl1pPr>
              <a:defRPr>
                <a:latin typeface="+mj-lt"/>
                <a:ea typeface="+mj-ea"/>
                <a:cs typeface="+mj-cs"/>
              </a:defRPr>
            </a:lvl1pPr>
          </a:lstStyle>
          <a:p>
            <a:pPr marL="12700">
              <a:lnSpc>
                <a:spcPct val="100000"/>
              </a:lnSpc>
              <a:spcBef>
                <a:spcPts val="100"/>
              </a:spcBef>
            </a:pPr>
            <a:r>
              <a:rPr lang="en-US" sz="2400" spc="-185" dirty="0">
                <a:solidFill>
                  <a:srgbClr val="FF6900"/>
                </a:solidFill>
                <a:latin typeface="Arial" panose="020B0604020202020204" pitchFamily="34" charset="0"/>
              </a:rPr>
              <a:t>HV3600G1-C</a:t>
            </a:r>
            <a:endParaRPr lang="en-US" sz="2400" spc="-185" dirty="0">
              <a:solidFill>
                <a:srgbClr val="FF6900"/>
              </a:solidFill>
              <a:latin typeface="Arial" panose="020B0604020202020204" pitchFamily="34" charset="0"/>
            </a:endParaRPr>
          </a:p>
        </p:txBody>
      </p:sp>
      <p:sp>
        <p:nvSpPr>
          <p:cNvPr id="9" name="object 10"/>
          <p:cNvSpPr txBox="1"/>
          <p:nvPr>
            <p:custDataLst>
              <p:tags r:id="rId10"/>
            </p:custDataLst>
          </p:nvPr>
        </p:nvSpPr>
        <p:spPr>
          <a:xfrm>
            <a:off x="427990" y="4488180"/>
            <a:ext cx="2595880" cy="184150"/>
          </a:xfrm>
          <a:prstGeom prst="rect">
            <a:avLst/>
          </a:prstGeom>
        </p:spPr>
        <p:txBody>
          <a:bodyPr vert="horz" wrap="square" lIns="0" tIns="0" rIns="0" bIns="0" rtlCol="0">
            <a:spAutoFit/>
          </a:bodyPr>
          <a:lstStyle/>
          <a:p>
            <a:pPr marL="12700">
              <a:lnSpc>
                <a:spcPct val="100000"/>
              </a:lnSpc>
              <a:spcBef>
                <a:spcPts val="1000"/>
              </a:spcBef>
            </a:pPr>
            <a:r>
              <a:rPr lang="en-US" sz="1200" dirty="0">
                <a:solidFill>
                  <a:srgbClr val="414042"/>
                </a:solidFill>
                <a:latin typeface="Arial" panose="020B0604020202020204" pitchFamily="34" charset="0"/>
                <a:cs typeface="Arial" panose="020B0604020202020204"/>
              </a:rPr>
              <a:t>8-Port 10G C</a:t>
            </a:r>
            <a:r>
              <a:rPr lang="en-US" sz="1200" dirty="0">
                <a:solidFill>
                  <a:srgbClr val="414042"/>
                </a:solidFill>
                <a:latin typeface="Arial" panose="020B0604020202020204" pitchFamily="34" charset="0"/>
                <a:cs typeface="Arial" panose="020B0604020202020204"/>
                <a:sym typeface="+mn-ea"/>
              </a:rPr>
              <a:t>ombo</a:t>
            </a:r>
            <a:r>
              <a:rPr lang="en-US" sz="1200" dirty="0">
                <a:solidFill>
                  <a:srgbClr val="414042"/>
                </a:solidFill>
                <a:latin typeface="Arial" panose="020B0604020202020204" pitchFamily="34" charset="0"/>
                <a:cs typeface="Arial" panose="020B0604020202020204"/>
              </a:rPr>
              <a:t> PON/GPON  OLT</a:t>
            </a:r>
            <a:endParaRPr lang="en-US" sz="1200" dirty="0">
              <a:solidFill>
                <a:srgbClr val="414042"/>
              </a:solidFill>
              <a:latin typeface="Arial" panose="020B0604020202020204" pitchFamily="34" charset="0"/>
              <a:cs typeface="Arial" panose="020B0604020202020204"/>
            </a:endParaRPr>
          </a:p>
        </p:txBody>
      </p:sp>
      <p:sp>
        <p:nvSpPr>
          <p:cNvPr id="13" name="文本框 12"/>
          <p:cNvSpPr txBox="1"/>
          <p:nvPr>
            <p:custDataLst>
              <p:tags r:id="rId11"/>
            </p:custDataLst>
          </p:nvPr>
        </p:nvSpPr>
        <p:spPr>
          <a:xfrm>
            <a:off x="5226050" y="5167630"/>
            <a:ext cx="2098040" cy="368300"/>
          </a:xfrm>
          <a:prstGeom prst="rect">
            <a:avLst/>
          </a:prstGeom>
          <a:noFill/>
        </p:spPr>
        <p:txBody>
          <a:bodyPr wrap="square" rtlCol="0" anchor="t">
            <a:spAutoFit/>
          </a:bodyPr>
          <a:p>
            <a:r>
              <a:rPr sz="900">
                <a:latin typeface="Arial" panose="020B0604020202020204" pitchFamily="34" charset="0"/>
                <a:cs typeface="Arial" panose="020B0604020202020204" pitchFamily="34" charset="0"/>
              </a:rPr>
              <a:t>Supports XGS-PON/XG-PON/GPON triple mode</a:t>
            </a:r>
            <a:r>
              <a:rPr lang="en-US" sz="900">
                <a:latin typeface="Arial" panose="020B0604020202020204" pitchFamily="34" charset="0"/>
                <a:cs typeface="Arial" panose="020B0604020202020204" pitchFamily="34" charset="0"/>
              </a:rPr>
              <a:t> for Flexible Networking</a:t>
            </a:r>
            <a:endParaRPr lang="en-US" sz="900">
              <a:latin typeface="Arial" panose="020B0604020202020204" pitchFamily="34" charset="0"/>
              <a:cs typeface="Arial" panose="020B0604020202020204" pitchFamily="34" charset="0"/>
            </a:endParaRPr>
          </a:p>
        </p:txBody>
      </p:sp>
      <p:pic>
        <p:nvPicPr>
          <p:cNvPr id="16" name="图片 15" descr="图标"/>
          <p:cNvPicPr>
            <a:picLocks noChangeAspect="1"/>
          </p:cNvPicPr>
          <p:nvPr>
            <p:custDataLst>
              <p:tags r:id="rId12"/>
            </p:custDataLst>
          </p:nvPr>
        </p:nvPicPr>
        <p:blipFill>
          <a:blip r:embed="rId13"/>
          <a:stretch>
            <a:fillRect/>
          </a:stretch>
        </p:blipFill>
        <p:spPr>
          <a:xfrm>
            <a:off x="4692650" y="5022850"/>
            <a:ext cx="545465" cy="545465"/>
          </a:xfrm>
          <a:prstGeom prst="rect">
            <a:avLst/>
          </a:prstGeom>
        </p:spPr>
      </p:pic>
      <p:cxnSp>
        <p:nvCxnSpPr>
          <p:cNvPr id="3" name="直接连接符 2"/>
          <p:cNvCxnSpPr/>
          <p:nvPr>
            <p:custDataLst>
              <p:tags r:id="rId14"/>
            </p:custDataLst>
          </p:nvPr>
        </p:nvCxnSpPr>
        <p:spPr>
          <a:xfrm>
            <a:off x="5322570" y="8460740"/>
            <a:ext cx="0" cy="70231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15"/>
            </p:custDataLst>
          </p:nvPr>
        </p:nvCxnSpPr>
        <p:spPr>
          <a:xfrm>
            <a:off x="2435860" y="8470900"/>
            <a:ext cx="0" cy="20574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16"/>
            </p:custDataLst>
          </p:nvPr>
        </p:nvCxnSpPr>
        <p:spPr>
          <a:xfrm>
            <a:off x="3854345" y="8461375"/>
            <a:ext cx="0" cy="20574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7"/>
            </p:custDataLst>
          </p:nvPr>
        </p:nvCxnSpPr>
        <p:spPr>
          <a:xfrm>
            <a:off x="2435860" y="8667115"/>
            <a:ext cx="1418590" cy="0"/>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8"/>
            </p:custDataLst>
          </p:nvPr>
        </p:nvCxnSpPr>
        <p:spPr>
          <a:xfrm>
            <a:off x="3037840" y="8667115"/>
            <a:ext cx="0" cy="241300"/>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custDataLst>
              <p:tags r:id="rId19"/>
            </p:custDataLst>
          </p:nvPr>
        </p:nvSpPr>
        <p:spPr>
          <a:xfrm>
            <a:off x="2661920" y="8910955"/>
            <a:ext cx="1015365" cy="206375"/>
          </a:xfrm>
          <a:prstGeom prst="rect">
            <a:avLst/>
          </a:prstGeom>
          <a:noFill/>
        </p:spPr>
        <p:txBody>
          <a:bodyPr wrap="square" rtlCol="0" anchor="t">
            <a:spAutoFit/>
          </a:bodyPr>
          <a:p>
            <a:pPr algn="ct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XG(S)-PON/GPON</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sp>
        <p:nvSpPr>
          <p:cNvPr id="26" name="文本框 25"/>
          <p:cNvSpPr txBox="1"/>
          <p:nvPr>
            <p:custDataLst>
              <p:tags r:id="rId20"/>
            </p:custDataLst>
          </p:nvPr>
        </p:nvSpPr>
        <p:spPr>
          <a:xfrm>
            <a:off x="4472940" y="8874760"/>
            <a:ext cx="977900" cy="321945"/>
          </a:xfrm>
          <a:prstGeom prst="rect">
            <a:avLst/>
          </a:prstGeom>
          <a:noFill/>
        </p:spPr>
        <p:txBody>
          <a:bodyPr wrap="square" rtlCol="0" anchor="t">
            <a:spAutoFit/>
          </a:bodyPr>
          <a:p>
            <a:pPr algn="ct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2</a:t>
            </a:r>
            <a:r>
              <a:rPr lang="zh-CN" altLang="en-US"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a:t>
            </a: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40/50/100GE</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a:p>
            <a:pPr algn="ct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(QSFP28)</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cxnSp>
        <p:nvCxnSpPr>
          <p:cNvPr id="27" name="直接连接符 26"/>
          <p:cNvCxnSpPr/>
          <p:nvPr>
            <p:custDataLst>
              <p:tags r:id="rId21"/>
            </p:custDataLst>
          </p:nvPr>
        </p:nvCxnSpPr>
        <p:spPr>
          <a:xfrm flipV="1">
            <a:off x="5683250" y="7937500"/>
            <a:ext cx="0" cy="43942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22"/>
            </p:custDataLst>
          </p:nvPr>
        </p:nvCxnSpPr>
        <p:spPr>
          <a:xfrm>
            <a:off x="5988050" y="8426450"/>
            <a:ext cx="0" cy="65405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sp>
        <p:nvSpPr>
          <p:cNvPr id="29" name="文本框 28"/>
          <p:cNvSpPr txBox="1"/>
          <p:nvPr>
            <p:custDataLst>
              <p:tags r:id="rId23"/>
            </p:custDataLst>
          </p:nvPr>
        </p:nvSpPr>
        <p:spPr>
          <a:xfrm>
            <a:off x="5510530" y="7731125"/>
            <a:ext cx="654050" cy="206375"/>
          </a:xfrm>
          <a:prstGeom prst="rect">
            <a:avLst/>
          </a:prstGeom>
          <a:noFill/>
        </p:spPr>
        <p:txBody>
          <a:bodyPr wrap="square" rtlCol="0" anchor="t">
            <a:spAutoFit/>
          </a:bodyPr>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USB-COM</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cxnSp>
        <p:nvCxnSpPr>
          <p:cNvPr id="30" name="直接连接符 29"/>
          <p:cNvCxnSpPr/>
          <p:nvPr>
            <p:custDataLst>
              <p:tags r:id="rId24"/>
            </p:custDataLst>
          </p:nvPr>
        </p:nvCxnSpPr>
        <p:spPr>
          <a:xfrm>
            <a:off x="5835650" y="8513445"/>
            <a:ext cx="0" cy="29845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sp>
        <p:nvSpPr>
          <p:cNvPr id="31" name="文本框 30"/>
          <p:cNvSpPr txBox="1"/>
          <p:nvPr>
            <p:custDataLst>
              <p:tags r:id="rId25"/>
            </p:custDataLst>
          </p:nvPr>
        </p:nvSpPr>
        <p:spPr>
          <a:xfrm>
            <a:off x="5671185" y="8772525"/>
            <a:ext cx="493395" cy="206375"/>
          </a:xfrm>
          <a:prstGeom prst="rect">
            <a:avLst/>
          </a:prstGeom>
          <a:noFill/>
        </p:spPr>
        <p:txBody>
          <a:bodyPr wrap="square" rtlCol="0" anchor="t">
            <a:spAutoFit/>
          </a:bodyPr>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USB</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cxnSp>
        <p:nvCxnSpPr>
          <p:cNvPr id="32" name="直接连接符 31"/>
          <p:cNvCxnSpPr/>
          <p:nvPr>
            <p:custDataLst>
              <p:tags r:id="rId26"/>
            </p:custDataLst>
          </p:nvPr>
        </p:nvCxnSpPr>
        <p:spPr>
          <a:xfrm flipH="1" flipV="1">
            <a:off x="5536565" y="7623810"/>
            <a:ext cx="3175" cy="75311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27"/>
            </p:custDataLst>
          </p:nvPr>
        </p:nvSpPr>
        <p:spPr>
          <a:xfrm>
            <a:off x="5607050" y="9117330"/>
            <a:ext cx="1251585" cy="206375"/>
          </a:xfrm>
          <a:prstGeom prst="rect">
            <a:avLst/>
          </a:prstGeom>
          <a:noFill/>
        </p:spPr>
        <p:txBody>
          <a:bodyPr wrap="square" rtlCol="0" anchor="t">
            <a:spAutoFit/>
          </a:bodyPr>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Console &amp; Mgmt ports</a:t>
            </a:r>
            <a:endParaRPr lang="zh-CN" altLang="en-US"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cxnSp>
        <p:nvCxnSpPr>
          <p:cNvPr id="34" name="直接连接符 33"/>
          <p:cNvCxnSpPr/>
          <p:nvPr>
            <p:custDataLst>
              <p:tags r:id="rId28"/>
            </p:custDataLst>
          </p:nvPr>
        </p:nvCxnSpPr>
        <p:spPr>
          <a:xfrm>
            <a:off x="4603750" y="8437245"/>
            <a:ext cx="0" cy="314960"/>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sp>
        <p:nvSpPr>
          <p:cNvPr id="40" name="文本框 39"/>
          <p:cNvSpPr txBox="1"/>
          <p:nvPr>
            <p:custDataLst>
              <p:tags r:id="rId29"/>
            </p:custDataLst>
          </p:nvPr>
        </p:nvSpPr>
        <p:spPr>
          <a:xfrm>
            <a:off x="3992245" y="8978900"/>
            <a:ext cx="765810" cy="321945"/>
          </a:xfrm>
          <a:prstGeom prst="rect">
            <a:avLst/>
          </a:prstGeom>
          <a:noFill/>
        </p:spPr>
        <p:txBody>
          <a:bodyPr wrap="square" rtlCol="0" anchor="t">
            <a:spAutoFit/>
          </a:bodyPr>
          <a:p>
            <a:pPr algn="ct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4</a:t>
            </a:r>
            <a:r>
              <a:rPr lang="zh-CN" altLang="en-US"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a:t>
            </a: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10/25GE</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a:p>
            <a:pPr algn="ctr"/>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(SFP28)</a:t>
            </a:r>
            <a:endParaRPr lang="zh-CN" altLang="en-US"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grpSp>
        <p:nvGrpSpPr>
          <p:cNvPr id="35" name="组合 34"/>
          <p:cNvGrpSpPr/>
          <p:nvPr/>
        </p:nvGrpSpPr>
        <p:grpSpPr>
          <a:xfrm rot="0">
            <a:off x="4829175" y="8461375"/>
            <a:ext cx="244475" cy="447040"/>
            <a:chOff x="6409" y="12967"/>
            <a:chExt cx="312" cy="712"/>
          </a:xfrm>
        </p:grpSpPr>
        <p:cxnSp>
          <p:nvCxnSpPr>
            <p:cNvPr id="36" name="直接连接符 35"/>
            <p:cNvCxnSpPr/>
            <p:nvPr>
              <p:custDataLst>
                <p:tags r:id="rId30"/>
              </p:custDataLst>
            </p:nvPr>
          </p:nvCxnSpPr>
          <p:spPr>
            <a:xfrm>
              <a:off x="6409" y="12967"/>
              <a:ext cx="0" cy="328"/>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31"/>
              </p:custDataLst>
            </p:nvPr>
          </p:nvCxnSpPr>
          <p:spPr>
            <a:xfrm>
              <a:off x="6721" y="12967"/>
              <a:ext cx="0" cy="328"/>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32"/>
              </p:custDataLst>
            </p:nvPr>
          </p:nvCxnSpPr>
          <p:spPr>
            <a:xfrm>
              <a:off x="6409" y="13295"/>
              <a:ext cx="312" cy="0"/>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33"/>
              </p:custDataLst>
            </p:nvPr>
          </p:nvCxnSpPr>
          <p:spPr>
            <a:xfrm>
              <a:off x="6565" y="13295"/>
              <a:ext cx="0" cy="384"/>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grpSp>
      <p:cxnSp>
        <p:nvCxnSpPr>
          <p:cNvPr id="41" name="直接连接符 40"/>
          <p:cNvCxnSpPr/>
          <p:nvPr>
            <p:custDataLst>
              <p:tags r:id="rId34"/>
            </p:custDataLst>
          </p:nvPr>
        </p:nvCxnSpPr>
        <p:spPr>
          <a:xfrm>
            <a:off x="4083050" y="8437458"/>
            <a:ext cx="0" cy="314903"/>
          </a:xfrm>
          <a:prstGeom prst="line">
            <a:avLst/>
          </a:prstGeom>
          <a:ln>
            <a:solidFill>
              <a:srgbClr val="F46D43"/>
            </a:solidFill>
            <a:head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35"/>
            </p:custDataLst>
          </p:nvPr>
        </p:nvCxnSpPr>
        <p:spPr>
          <a:xfrm>
            <a:off x="4340107" y="8755795"/>
            <a:ext cx="0" cy="229455"/>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36"/>
            </p:custDataLst>
          </p:nvPr>
        </p:nvCxnSpPr>
        <p:spPr>
          <a:xfrm>
            <a:off x="4070541" y="8752425"/>
            <a:ext cx="533400" cy="0"/>
          </a:xfrm>
          <a:prstGeom prst="line">
            <a:avLst/>
          </a:prstGeom>
          <a:ln>
            <a:solidFill>
              <a:srgbClr val="F46D43"/>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custDataLst>
              <p:tags r:id="rId37"/>
            </p:custDataLst>
          </p:nvPr>
        </p:nvSpPr>
        <p:spPr>
          <a:xfrm>
            <a:off x="5107940" y="9117330"/>
            <a:ext cx="667385" cy="321945"/>
          </a:xfrm>
          <a:prstGeom prst="rect">
            <a:avLst/>
          </a:prstGeom>
          <a:noFill/>
        </p:spPr>
        <p:txBody>
          <a:bodyPr wrap="square" rtlCol="0" anchor="t">
            <a:spAutoFit/>
          </a:bodyPr>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 1GE</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(RJ45)</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sp>
        <p:nvSpPr>
          <p:cNvPr id="53" name="文本框 52"/>
          <p:cNvSpPr txBox="1"/>
          <p:nvPr>
            <p:custDataLst>
              <p:tags r:id="rId38"/>
            </p:custDataLst>
          </p:nvPr>
        </p:nvSpPr>
        <p:spPr>
          <a:xfrm>
            <a:off x="5302250" y="7417435"/>
            <a:ext cx="614045" cy="206375"/>
          </a:xfrm>
          <a:prstGeom prst="rect">
            <a:avLst/>
          </a:prstGeom>
          <a:noFill/>
        </p:spPr>
        <p:txBody>
          <a:bodyPr wrap="square" rtlCol="0" anchor="t">
            <a:spAutoFit/>
          </a:bodyPr>
          <a:p>
            <a:r>
              <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rPr>
              <a:t>MicroSD</a:t>
            </a:r>
            <a:endParaRPr lang="en-US" altLang="zh-CN" sz="750" dirty="0">
              <a:solidFill>
                <a:schemeClr val="tx1">
                  <a:lumMod val="65000"/>
                  <a:lumOff val="35000"/>
                </a:schemeClr>
              </a:solidFill>
              <a:latin typeface="Arial" panose="020B0604020202020204" pitchFamily="34" charset="0"/>
              <a:ea typeface="微软雅黑" panose="020B0503020204020204" charset="-122"/>
              <a:cs typeface="Calibri" panose="020F0502020204030204" charset="0"/>
              <a:sym typeface="+mn-ea"/>
            </a:endParaRPr>
          </a:p>
        </p:txBody>
      </p:sp>
      <p:pic>
        <p:nvPicPr>
          <p:cNvPr id="2" name="图片 1" descr="V3600G1-C(中性) (2)"/>
          <p:cNvPicPr>
            <a:picLocks noChangeAspect="1"/>
          </p:cNvPicPr>
          <p:nvPr/>
        </p:nvPicPr>
        <p:blipFill>
          <a:blip r:embed="rId39"/>
          <a:srcRect t="36487" b="34954"/>
          <a:stretch>
            <a:fillRect/>
          </a:stretch>
        </p:blipFill>
        <p:spPr>
          <a:xfrm>
            <a:off x="427990" y="1384300"/>
            <a:ext cx="6583680" cy="18802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25348" y="622302"/>
            <a:ext cx="3246120" cy="335915"/>
          </a:xfrm>
          <a:prstGeom prst="rect">
            <a:avLst/>
          </a:prstGeom>
        </p:spPr>
        <p:txBody>
          <a:bodyPr vert="horz" wrap="square" lIns="0" tIns="12700" rIns="0" bIns="0" rtlCol="0">
            <a:spAutoFit/>
          </a:bodyPr>
          <a:lstStyle/>
          <a:p>
            <a:pPr marL="12700" marR="5080">
              <a:lnSpc>
                <a:spcPct val="117000"/>
              </a:lnSpc>
              <a:spcBef>
                <a:spcPts val="100"/>
              </a:spcBef>
            </a:pPr>
            <a:r>
              <a:rPr sz="1800" dirty="0">
                <a:solidFill>
                  <a:srgbClr val="FF6900"/>
                </a:solidFill>
                <a:latin typeface="Arial" panose="020B0604020202020204"/>
                <a:cs typeface="Arial" panose="020B0604020202020204"/>
              </a:rPr>
              <a:t>Technical Specifications</a:t>
            </a:r>
            <a:endParaRPr sz="1400" spc="100" dirty="0">
              <a:solidFill>
                <a:srgbClr val="414042"/>
              </a:solidFill>
              <a:uFillTx/>
              <a:latin typeface="Arial" panose="020B0604020202020204"/>
              <a:cs typeface="Arial" panose="020B0604020202020204"/>
            </a:endParaRPr>
          </a:p>
        </p:txBody>
      </p:sp>
      <p:sp>
        <p:nvSpPr>
          <p:cNvPr id="28" name="object 7"/>
          <p:cNvSpPr txBox="1"/>
          <p:nvPr/>
        </p:nvSpPr>
        <p:spPr>
          <a:xfrm>
            <a:off x="374446" y="9667877"/>
            <a:ext cx="1784985" cy="467360"/>
          </a:xfrm>
          <a:prstGeom prst="rect">
            <a:avLst/>
          </a:prstGeom>
        </p:spPr>
        <p:txBody>
          <a:bodyPr vert="horz" wrap="square" lIns="0" tIns="21590" rIns="0" bIns="0" rtlCol="0">
            <a:spAutoFit/>
          </a:bodyPr>
          <a:lstStyle/>
          <a:p>
            <a:pPr marL="12700">
              <a:lnSpc>
                <a:spcPct val="100000"/>
              </a:lnSpc>
              <a:spcBef>
                <a:spcPts val="170"/>
              </a:spcBef>
            </a:pPr>
            <a:r>
              <a:rPr sz="900" b="1" dirty="0">
                <a:solidFill>
                  <a:srgbClr val="30302F"/>
                </a:solidFill>
                <a:latin typeface="Arial" panose="020B0604020202020204" pitchFamily="34" charset="0"/>
                <a:cs typeface="Arial" panose="020B0604020202020204" pitchFamily="34" charset="0"/>
              </a:rPr>
              <a:t>Multicast</a:t>
            </a:r>
            <a:endParaRPr sz="900" b="1" dirty="0">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IGMP snooping</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2048</a:t>
            </a:r>
            <a:r>
              <a:rPr sz="800" spc="-10" dirty="0">
                <a:solidFill>
                  <a:srgbClr val="30302F"/>
                </a:solidFill>
                <a:latin typeface="Arial" panose="020B0604020202020204" pitchFamily="34" charset="0"/>
                <a:cs typeface="Arial" panose="020B0604020202020204" pitchFamily="34" charset="0"/>
              </a:rPr>
              <a:t> IP Multicast Groups;</a:t>
            </a:r>
            <a:endParaRPr sz="800" spc="-10" dirty="0">
              <a:solidFill>
                <a:srgbClr val="30302F"/>
              </a:solidFill>
              <a:latin typeface="Arial" panose="020B0604020202020204" pitchFamily="34" charset="0"/>
              <a:cs typeface="Arial" panose="020B0604020202020204" pitchFamily="34" charset="0"/>
            </a:endParaRPr>
          </a:p>
        </p:txBody>
      </p:sp>
      <p:sp>
        <p:nvSpPr>
          <p:cNvPr id="29" name="object 8"/>
          <p:cNvSpPr txBox="1"/>
          <p:nvPr/>
        </p:nvSpPr>
        <p:spPr>
          <a:xfrm>
            <a:off x="2635148" y="8852200"/>
            <a:ext cx="2025650" cy="1381760"/>
          </a:xfrm>
          <a:prstGeom prst="rect">
            <a:avLst/>
          </a:prstGeom>
        </p:spPr>
        <p:txBody>
          <a:bodyPr vert="horz" wrap="square" lIns="0" tIns="12700" rIns="0" bIns="0" rtlCol="0">
            <a:spAutoFit/>
          </a:bodyPr>
          <a:lstStyle/>
          <a:p>
            <a:pPr marL="13970">
              <a:lnSpc>
                <a:spcPct val="100000"/>
              </a:lnSpc>
              <a:spcBef>
                <a:spcPts val="100"/>
              </a:spcBef>
            </a:pPr>
            <a:r>
              <a:rPr sz="900" b="1" dirty="0">
                <a:solidFill>
                  <a:srgbClr val="30302F"/>
                </a:solidFill>
                <a:latin typeface="Arial" panose="020B0604020202020204" pitchFamily="34" charset="0"/>
                <a:cs typeface="Arial" panose="020B0604020202020204" pitchFamily="34" charset="0"/>
              </a:rPr>
              <a:t>PON</a:t>
            </a:r>
            <a:r>
              <a:rPr lang="en-US" sz="900" b="1" dirty="0">
                <a:solidFill>
                  <a:srgbClr val="30302F"/>
                </a:solidFill>
                <a:latin typeface="Arial" panose="020B0604020202020204" pitchFamily="34" charset="0"/>
                <a:cs typeface="Arial" panose="020B0604020202020204" pitchFamily="34" charset="0"/>
              </a:rPr>
              <a:t> </a:t>
            </a:r>
            <a:r>
              <a:rPr sz="900" b="1" dirty="0">
                <a:solidFill>
                  <a:srgbClr val="30302F"/>
                </a:solidFill>
                <a:latin typeface="Arial" panose="020B0604020202020204" pitchFamily="34" charset="0"/>
                <a:cs typeface="Arial" panose="020B0604020202020204" pitchFamily="34" charset="0"/>
              </a:rPr>
              <a:t> Function</a:t>
            </a:r>
            <a:endParaRPr sz="900" b="1" dirty="0">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T</a:t>
            </a:r>
            <a:r>
              <a:rPr lang="en-US" sz="800" spc="-10" dirty="0">
                <a:solidFill>
                  <a:srgbClr val="30302F"/>
                </a:solidFill>
                <a:latin typeface="Arial" panose="020B0604020202020204" pitchFamily="34" charset="0"/>
                <a:cs typeface="Arial" panose="020B0604020202020204" pitchFamily="34" charset="0"/>
              </a:rPr>
              <a:t>-CONT</a:t>
            </a:r>
            <a:r>
              <a:rPr sz="800" spc="-10" dirty="0">
                <a:solidFill>
                  <a:srgbClr val="30302F"/>
                </a:solidFill>
                <a:latin typeface="Arial" panose="020B0604020202020204" pitchFamily="34" charset="0"/>
                <a:cs typeface="Arial" panose="020B0604020202020204" pitchFamily="34" charset="0"/>
              </a:rPr>
              <a:t> DBA</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x-GEM</a:t>
            </a:r>
            <a:r>
              <a:rPr sz="800" spc="-10" dirty="0">
                <a:solidFill>
                  <a:srgbClr val="30302F"/>
                </a:solidFill>
                <a:latin typeface="Arial" panose="020B0604020202020204" pitchFamily="34" charset="0"/>
                <a:cs typeface="Arial" panose="020B0604020202020204" pitchFamily="34" charset="0"/>
              </a:rPr>
              <a:t> traffic</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In compliant with ITU-T</a:t>
            </a:r>
            <a:r>
              <a:rPr lang="en-US" sz="800" spc="-10" dirty="0">
                <a:solidFill>
                  <a:srgbClr val="30302F"/>
                </a:solidFill>
                <a:latin typeface="Arial" panose="020B0604020202020204" pitchFamily="34" charset="0"/>
                <a:cs typeface="Arial" panose="020B0604020202020204" pitchFamily="34" charset="0"/>
              </a:rPr>
              <a:t> G.</a:t>
            </a:r>
            <a:r>
              <a:rPr sz="800" spc="-10" dirty="0">
                <a:solidFill>
                  <a:srgbClr val="30302F"/>
                </a:solidFill>
                <a:latin typeface="Arial" panose="020B0604020202020204" pitchFamily="34" charset="0"/>
                <a:cs typeface="Arial" panose="020B0604020202020204" pitchFamily="34" charset="0"/>
              </a:rPr>
              <a:t>98</a:t>
            </a:r>
            <a:r>
              <a:rPr lang="en-US" sz="800" spc="-10" dirty="0">
                <a:solidFill>
                  <a:srgbClr val="30302F"/>
                </a:solidFill>
                <a:latin typeface="Arial" panose="020B0604020202020204" pitchFamily="34" charset="0"/>
                <a:cs typeface="Arial" panose="020B0604020202020204" pitchFamily="34" charset="0"/>
              </a:rPr>
              <a:t>07(XGS-PON) ,</a:t>
            </a:r>
            <a:r>
              <a:rPr lang="en-US" altLang="zh-CN" sz="800" spc="-10" dirty="0">
                <a:solidFill>
                  <a:srgbClr val="30302F"/>
                </a:solidFill>
                <a:latin typeface="Arial" panose="020B0604020202020204" pitchFamily="34" charset="0"/>
                <a:cs typeface="Arial" panose="020B0604020202020204" pitchFamily="34" charset="0"/>
              </a:rPr>
              <a:t>ITU-T G.987(XG-PON) and ITU-T 984.x</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Up to 20KM transmission Distance</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data encryption, multi-cast, port  VLAN, separation, RSTP, etc</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endParaRPr sz="800" spc="-10" dirty="0">
              <a:solidFill>
                <a:srgbClr val="30302F"/>
              </a:solidFill>
              <a:latin typeface="Arial" panose="020B0604020202020204" pitchFamily="34" charset="0"/>
              <a:cs typeface="Arial" panose="020B0604020202020204" pitchFamily="34" charset="0"/>
            </a:endParaRPr>
          </a:p>
        </p:txBody>
      </p:sp>
      <p:sp>
        <p:nvSpPr>
          <p:cNvPr id="30" name="object 9"/>
          <p:cNvSpPr txBox="1"/>
          <p:nvPr/>
        </p:nvSpPr>
        <p:spPr>
          <a:xfrm>
            <a:off x="5183505" y="5909310"/>
            <a:ext cx="1970405" cy="4426585"/>
          </a:xfrm>
          <a:prstGeom prst="rect">
            <a:avLst/>
          </a:prstGeom>
        </p:spPr>
        <p:txBody>
          <a:bodyPr vert="horz" wrap="square" lIns="0" tIns="12700" rIns="0" bIns="0" rtlCol="0">
            <a:noAutofit/>
          </a:bodyPr>
          <a:lstStyle/>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sym typeface="+mn-ea"/>
              </a:rPr>
              <a:t>Support ONT auto-discovery/link  detection/remote upgrade of software</a:t>
            </a:r>
            <a:endParaRPr sz="800" spc="-10" dirty="0">
              <a:solidFill>
                <a:srgbClr val="30302F"/>
              </a:solidFill>
              <a:latin typeface="Arial" panose="020B0604020202020204" pitchFamily="34" charset="0"/>
              <a:cs typeface="Arial" panose="020B0604020202020204" pitchFamily="34" charset="0"/>
              <a:sym typeface="+mn-ea"/>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sym typeface="+mn-ea"/>
              </a:rPr>
              <a:t>Support VLAN division and user separation  to avoid broadcast storm</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power-off alarm function, easy  for link problem detection</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broadcasting storm resistance  function</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port isolation between  different ports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ACL and SNMP to configure  data packet filter flexibly</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Specialized design for system  breakdown prevention to maintain  stable system</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RSTP,IGMP Proxy</a:t>
            </a:r>
            <a:endParaRPr sz="800" spc="-10" dirty="0">
              <a:solidFill>
                <a:srgbClr val="30302F"/>
              </a:solidFill>
              <a:latin typeface="Arial" panose="020B0604020202020204" pitchFamily="34" charset="0"/>
              <a:cs typeface="Arial" panose="020B0604020202020204" pitchFamily="34" charset="0"/>
            </a:endParaRPr>
          </a:p>
          <a:p>
            <a:pPr marL="146685" indent="-133985">
              <a:lnSpc>
                <a:spcPct val="100000"/>
              </a:lnSpc>
              <a:spcBef>
                <a:spcPts val="100"/>
              </a:spcBef>
              <a:buChar char="•"/>
              <a:tabLst>
                <a:tab pos="147320" algn="l"/>
              </a:tabLst>
            </a:pPr>
            <a:endParaRPr sz="800" b="1" spc="-5" dirty="0">
              <a:solidFill>
                <a:srgbClr val="30302F"/>
              </a:solidFill>
              <a:latin typeface="Arial" panose="020B0604020202020204" pitchFamily="34" charset="0"/>
              <a:cs typeface="Arial" panose="020B0604020202020204" pitchFamily="34" charset="0"/>
            </a:endParaRPr>
          </a:p>
          <a:p>
            <a:pPr marL="12700" indent="0">
              <a:lnSpc>
                <a:spcPct val="100000"/>
              </a:lnSpc>
              <a:spcBef>
                <a:spcPts val="100"/>
              </a:spcBef>
              <a:buNone/>
              <a:tabLst>
                <a:tab pos="147320" algn="l"/>
              </a:tabLst>
            </a:pPr>
            <a:r>
              <a:rPr sz="900" b="1" dirty="0">
                <a:solidFill>
                  <a:srgbClr val="30302F"/>
                </a:solidFill>
                <a:latin typeface="Arial" panose="020B0604020202020204" pitchFamily="34" charset="0"/>
                <a:cs typeface="Arial" panose="020B0604020202020204" pitchFamily="34" charset="0"/>
              </a:rPr>
              <a:t>Dimension (L*W*H)</a:t>
            </a:r>
            <a:endParaRPr sz="900" b="1" dirty="0">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442mm*330mm*43.6mm</a:t>
            </a:r>
            <a:endParaRPr sz="800" spc="-10" dirty="0">
              <a:solidFill>
                <a:srgbClr val="30302F"/>
              </a:solidFill>
              <a:latin typeface="Arial" panose="020B0604020202020204" pitchFamily="34" charset="0"/>
              <a:cs typeface="Arial" panose="020B0604020202020204" pitchFamily="34" charset="0"/>
            </a:endParaRPr>
          </a:p>
          <a:p>
            <a:pPr marL="13335" algn="l">
              <a:lnSpc>
                <a:spcPct val="100000"/>
              </a:lnSpc>
              <a:spcBef>
                <a:spcPts val="545"/>
              </a:spcBef>
              <a:buClrTx/>
              <a:buSzTx/>
              <a:buFontTx/>
            </a:pPr>
            <a:r>
              <a:rPr sz="900" b="1" dirty="0">
                <a:solidFill>
                  <a:srgbClr val="30302F"/>
                </a:solidFill>
                <a:uFillTx/>
                <a:latin typeface="Arial" panose="020B0604020202020204" pitchFamily="34" charset="0"/>
                <a:cs typeface="Arial" panose="020B0604020202020204" pitchFamily="34" charset="0"/>
              </a:rPr>
              <a:t>Weight</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Net weight </a:t>
            </a:r>
            <a:r>
              <a:rPr lang="en-US" sz="800" spc="-10" dirty="0">
                <a:solidFill>
                  <a:srgbClr val="30302F"/>
                </a:solidFill>
                <a:latin typeface="Arial" panose="020B0604020202020204" pitchFamily="34" charset="0"/>
                <a:cs typeface="Arial" panose="020B0604020202020204" pitchFamily="34" charset="0"/>
              </a:rPr>
              <a:t>: </a:t>
            </a:r>
            <a:r>
              <a:rPr lang="en-US" altLang="zh-CN" sz="800" spc="-10" dirty="0">
                <a:solidFill>
                  <a:srgbClr val="30302F"/>
                </a:solidFill>
                <a:latin typeface="Arial" panose="020B0604020202020204" pitchFamily="34" charset="0"/>
                <a:cs typeface="Arial" panose="020B0604020202020204" pitchFamily="34" charset="0"/>
              </a:rPr>
              <a:t>4.8</a:t>
            </a:r>
            <a:r>
              <a:rPr lang="en-US" sz="800" spc="-10" dirty="0">
                <a:solidFill>
                  <a:srgbClr val="30302F"/>
                </a:solidFill>
                <a:latin typeface="Arial" panose="020B0604020202020204" pitchFamily="34" charset="0"/>
                <a:cs typeface="Arial" panose="020B0604020202020204" pitchFamily="34" charset="0"/>
              </a:rPr>
              <a:t> KG</a:t>
            </a:r>
            <a:endParaRPr sz="800" spc="-10" dirty="0">
              <a:solidFill>
                <a:srgbClr val="30302F"/>
              </a:solidFill>
              <a:latin typeface="Arial" panose="020B0604020202020204" pitchFamily="34" charset="0"/>
              <a:cs typeface="Arial" panose="020B0604020202020204" pitchFamily="34" charset="0"/>
            </a:endParaRPr>
          </a:p>
          <a:p>
            <a:pPr marL="13335" algn="l">
              <a:lnSpc>
                <a:spcPct val="100000"/>
              </a:lnSpc>
              <a:spcBef>
                <a:spcPts val="545"/>
              </a:spcBef>
              <a:buClrTx/>
              <a:buSzTx/>
              <a:buFontTx/>
            </a:pPr>
            <a:r>
              <a:rPr sz="900" b="1" dirty="0">
                <a:solidFill>
                  <a:srgbClr val="30302F"/>
                </a:solidFill>
                <a:uFillTx/>
                <a:latin typeface="Arial" panose="020B0604020202020204" pitchFamily="34" charset="0"/>
                <a:cs typeface="Arial" panose="020B0604020202020204" pitchFamily="34" charset="0"/>
              </a:rPr>
              <a:t>Power Consumption</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150</a:t>
            </a:r>
            <a:r>
              <a:rPr sz="800" spc="-10" dirty="0">
                <a:solidFill>
                  <a:srgbClr val="30302F"/>
                </a:solidFill>
                <a:latin typeface="Arial" panose="020B0604020202020204" pitchFamily="34" charset="0"/>
                <a:cs typeface="Arial" panose="020B0604020202020204" pitchFamily="34" charset="0"/>
              </a:rPr>
              <a:t>W</a:t>
            </a:r>
            <a:endParaRPr sz="800" spc="-10" dirty="0">
              <a:solidFill>
                <a:srgbClr val="30302F"/>
              </a:solidFill>
              <a:latin typeface="Arial" panose="020B0604020202020204" pitchFamily="34" charset="0"/>
              <a:cs typeface="Arial" panose="020B0604020202020204" pitchFamily="34" charset="0"/>
            </a:endParaRPr>
          </a:p>
          <a:p>
            <a:pPr marL="13335" algn="l">
              <a:lnSpc>
                <a:spcPct val="100000"/>
              </a:lnSpc>
              <a:spcBef>
                <a:spcPts val="545"/>
              </a:spcBef>
              <a:buClrTx/>
              <a:buSzTx/>
              <a:buFontTx/>
            </a:pPr>
            <a:r>
              <a:rPr sz="900" b="1" dirty="0">
                <a:solidFill>
                  <a:srgbClr val="30302F"/>
                </a:solidFill>
                <a:uFillTx/>
                <a:latin typeface="Arial" panose="020B0604020202020204" pitchFamily="34" charset="0"/>
                <a:cs typeface="Arial" panose="020B0604020202020204" pitchFamily="34" charset="0"/>
              </a:rPr>
              <a:t>Working </a:t>
            </a:r>
            <a:r>
              <a:rPr lang="en-US" sz="900" b="1" dirty="0">
                <a:solidFill>
                  <a:srgbClr val="30302F"/>
                </a:solidFill>
                <a:uFillTx/>
                <a:latin typeface="Arial" panose="020B0604020202020204" pitchFamily="34" charset="0"/>
                <a:cs typeface="Arial" panose="020B0604020202020204" pitchFamily="34" charset="0"/>
              </a:rPr>
              <a:t>Environment</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Working T</a:t>
            </a:r>
            <a:r>
              <a:rPr lang="en-US" altLang="zh-CN" sz="800" spc="-10" dirty="0">
                <a:solidFill>
                  <a:srgbClr val="30302F"/>
                </a:solidFill>
                <a:latin typeface="Arial" panose="020B0604020202020204" pitchFamily="34" charset="0"/>
                <a:cs typeface="Arial" panose="020B0604020202020204" pitchFamily="34" charset="0"/>
              </a:rPr>
              <a:t>emperature</a:t>
            </a:r>
            <a:r>
              <a:rPr lang="en-US" sz="800" spc="-10" dirty="0">
                <a:solidFill>
                  <a:srgbClr val="30302F"/>
                </a:solidFill>
                <a:latin typeface="Arial" panose="020B0604020202020204" pitchFamily="34" charset="0"/>
                <a:cs typeface="Arial" panose="020B0604020202020204" pitchFamily="34" charset="0"/>
              </a:rPr>
              <a:t>: </a:t>
            </a:r>
            <a:r>
              <a:rPr lang="zh-CN" altLang="en-US" sz="800" spc="-10" dirty="0">
                <a:solidFill>
                  <a:srgbClr val="30302F"/>
                </a:solidFill>
                <a:latin typeface="Arial" panose="020B0604020202020204" pitchFamily="34" charset="0"/>
                <a:cs typeface="Arial" panose="020B0604020202020204" pitchFamily="34" charset="0"/>
              </a:rPr>
              <a:t>-</a:t>
            </a:r>
            <a:r>
              <a:rPr lang="en-US" altLang="zh-CN" sz="800" spc="-10" dirty="0">
                <a:solidFill>
                  <a:srgbClr val="30302F"/>
                </a:solidFill>
                <a:latin typeface="Arial" panose="020B0604020202020204" pitchFamily="34" charset="0"/>
                <a:cs typeface="Arial" panose="020B0604020202020204" pitchFamily="34" charset="0"/>
              </a:rPr>
              <a:t>2</a:t>
            </a:r>
            <a:r>
              <a:rPr sz="800" spc="-10" dirty="0">
                <a:solidFill>
                  <a:srgbClr val="30302F"/>
                </a:solidFill>
                <a:latin typeface="Arial" panose="020B0604020202020204" pitchFamily="34" charset="0"/>
                <a:cs typeface="Arial" panose="020B0604020202020204" pitchFamily="34" charset="0"/>
              </a:rPr>
              <a:t>0°C ~+</a:t>
            </a:r>
            <a:r>
              <a:rPr lang="en-US" altLang="zh-CN" sz="800" spc="-10" dirty="0">
                <a:solidFill>
                  <a:srgbClr val="30302F"/>
                </a:solidFill>
                <a:latin typeface="Arial" panose="020B0604020202020204" pitchFamily="34" charset="0"/>
                <a:cs typeface="Arial" panose="020B0604020202020204" pitchFamily="34" charset="0"/>
              </a:rPr>
              <a:t>60</a:t>
            </a:r>
            <a:r>
              <a:rPr sz="800" spc="-10" dirty="0">
                <a:solidFill>
                  <a:srgbClr val="30302F"/>
                </a:solidFill>
                <a:latin typeface="Arial" panose="020B0604020202020204" pitchFamily="34" charset="0"/>
                <a:cs typeface="Arial" panose="020B0604020202020204" pitchFamily="34" charset="0"/>
              </a:rPr>
              <a:t>°C</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Working </a:t>
            </a:r>
            <a:r>
              <a:rPr lang="en-US" sz="800" spc="-10" dirty="0">
                <a:solidFill>
                  <a:srgbClr val="30302F"/>
                </a:solidFill>
                <a:latin typeface="Arial" panose="020B0604020202020204" pitchFamily="34" charset="0"/>
                <a:cs typeface="Arial" panose="020B0604020202020204" pitchFamily="34" charset="0"/>
              </a:rPr>
              <a:t>H</a:t>
            </a:r>
            <a:r>
              <a:rPr sz="800" spc="-10" dirty="0">
                <a:solidFill>
                  <a:srgbClr val="30302F"/>
                </a:solidFill>
                <a:latin typeface="Arial" panose="020B0604020202020204" pitchFamily="34" charset="0"/>
                <a:cs typeface="Arial" panose="020B0604020202020204" pitchFamily="34" charset="0"/>
              </a:rPr>
              <a:t>umidity</a:t>
            </a:r>
            <a:r>
              <a:rPr lang="en-US" sz="800" spc="-10" dirty="0">
                <a:solidFill>
                  <a:srgbClr val="30302F"/>
                </a:solidFill>
                <a:latin typeface="Arial" panose="020B0604020202020204" pitchFamily="34" charset="0"/>
                <a:cs typeface="Arial" panose="020B0604020202020204" pitchFamily="34" charset="0"/>
              </a:rPr>
              <a:t>: </a:t>
            </a:r>
            <a:r>
              <a:rPr lang="en-US" altLang="zh-CN" sz="800" spc="-10" dirty="0">
                <a:solidFill>
                  <a:srgbClr val="30302F"/>
                </a:solidFill>
                <a:latin typeface="Arial" panose="020B0604020202020204" pitchFamily="34" charset="0"/>
                <a:cs typeface="Arial" panose="020B0604020202020204" pitchFamily="34" charset="0"/>
              </a:rPr>
              <a:t>5</a:t>
            </a:r>
            <a:r>
              <a:rPr lang="en-US" sz="800" spc="-10" dirty="0">
                <a:solidFill>
                  <a:srgbClr val="30302F"/>
                </a:solidFill>
                <a:latin typeface="Arial" panose="020B0604020202020204" pitchFamily="34" charset="0"/>
                <a:cs typeface="Arial" panose="020B0604020202020204" pitchFamily="34" charset="0"/>
              </a:rPr>
              <a:t>%~</a:t>
            </a:r>
            <a:r>
              <a:rPr lang="en-US" altLang="zh-CN" sz="800" spc="-10" dirty="0">
                <a:solidFill>
                  <a:srgbClr val="30302F"/>
                </a:solidFill>
                <a:latin typeface="Arial" panose="020B0604020202020204" pitchFamily="34" charset="0"/>
                <a:cs typeface="Arial" panose="020B0604020202020204" pitchFamily="34" charset="0"/>
              </a:rPr>
              <a:t>9</a:t>
            </a:r>
            <a:r>
              <a:rPr lang="en-US" sz="800" spc="-10" dirty="0">
                <a:solidFill>
                  <a:srgbClr val="30302F"/>
                </a:solidFill>
                <a:latin typeface="Arial" panose="020B0604020202020204" pitchFamily="34" charset="0"/>
                <a:cs typeface="Arial" panose="020B0604020202020204" pitchFamily="34" charset="0"/>
              </a:rPr>
              <a:t>5%(</a:t>
            </a:r>
            <a:r>
              <a:rPr sz="800" spc="-10" dirty="0">
                <a:solidFill>
                  <a:srgbClr val="30302F"/>
                </a:solidFill>
                <a:latin typeface="Arial" panose="020B0604020202020204" pitchFamily="34" charset="0"/>
                <a:cs typeface="Arial" panose="020B0604020202020204" pitchFamily="34" charset="0"/>
                <a:sym typeface="+mn-ea"/>
              </a:rPr>
              <a:t>non-cond</a:t>
            </a:r>
            <a:r>
              <a:rPr lang="en-US" sz="800" spc="-10" dirty="0">
                <a:solidFill>
                  <a:srgbClr val="30302F"/>
                </a:solidFill>
                <a:latin typeface="Arial" panose="020B0604020202020204" pitchFamily="34" charset="0"/>
                <a:cs typeface="Arial" panose="020B0604020202020204" pitchFamily="34" charset="0"/>
                <a:sym typeface="+mn-ea"/>
              </a:rPr>
              <a:t>ensing</a:t>
            </a:r>
            <a:r>
              <a:rPr lang="en-US" sz="800" spc="-10" dirty="0">
                <a:solidFill>
                  <a:srgbClr val="30302F"/>
                </a:solidFill>
                <a:latin typeface="Arial" panose="020B0604020202020204" pitchFamily="34" charset="0"/>
                <a:cs typeface="Arial" panose="020B0604020202020204" pitchFamily="34" charset="0"/>
              </a:rPr>
              <a:t>)</a:t>
            </a:r>
            <a:endParaRPr sz="800" spc="-10" dirty="0">
              <a:solidFill>
                <a:srgbClr val="30302F"/>
              </a:solidFill>
              <a:latin typeface="Arial" panose="020B0604020202020204" pitchFamily="34" charset="0"/>
              <a:cs typeface="Arial" panose="020B0604020202020204" pitchFamily="34" charset="0"/>
            </a:endParaRPr>
          </a:p>
          <a:p>
            <a:pPr marL="13335" algn="l">
              <a:lnSpc>
                <a:spcPct val="100000"/>
              </a:lnSpc>
              <a:spcBef>
                <a:spcPts val="545"/>
              </a:spcBef>
              <a:buClrTx/>
              <a:buSzTx/>
              <a:buFontTx/>
            </a:pPr>
            <a:r>
              <a:rPr sz="900" b="1" dirty="0">
                <a:solidFill>
                  <a:srgbClr val="30302F"/>
                </a:solidFill>
                <a:uFillTx/>
                <a:latin typeface="Arial" panose="020B0604020202020204" pitchFamily="34" charset="0"/>
                <a:cs typeface="Arial" panose="020B0604020202020204" pitchFamily="34" charset="0"/>
              </a:rPr>
              <a:t>Storage </a:t>
            </a:r>
            <a:r>
              <a:rPr lang="en-US" sz="900" b="1" dirty="0">
                <a:solidFill>
                  <a:srgbClr val="30302F"/>
                </a:solidFill>
                <a:uFillTx/>
                <a:latin typeface="Arial" panose="020B0604020202020204" pitchFamily="34" charset="0"/>
                <a:cs typeface="Arial" panose="020B0604020202020204" pitchFamily="34" charset="0"/>
                <a:sym typeface="+mn-ea"/>
              </a:rPr>
              <a:t>Environment</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sym typeface="+mn-ea"/>
              </a:rPr>
              <a:t>Storage T</a:t>
            </a:r>
            <a:r>
              <a:rPr lang="en-US" altLang="zh-CN" sz="800" spc="-10" dirty="0">
                <a:solidFill>
                  <a:srgbClr val="30302F"/>
                </a:solidFill>
                <a:latin typeface="Arial" panose="020B0604020202020204" pitchFamily="34" charset="0"/>
                <a:cs typeface="Arial" panose="020B0604020202020204" pitchFamily="34" charset="0"/>
                <a:sym typeface="+mn-ea"/>
              </a:rPr>
              <a:t>emperature</a:t>
            </a:r>
            <a:r>
              <a:rPr lang="en-US" sz="800" spc="-10" dirty="0">
                <a:solidFill>
                  <a:srgbClr val="30302F"/>
                </a:solidFill>
                <a:latin typeface="Arial" panose="020B0604020202020204" pitchFamily="34" charset="0"/>
                <a:cs typeface="Arial" panose="020B0604020202020204" pitchFamily="34" charset="0"/>
                <a:sym typeface="+mn-ea"/>
              </a:rPr>
              <a:t>: </a:t>
            </a:r>
            <a:r>
              <a:rPr sz="800" spc="-10" dirty="0">
                <a:solidFill>
                  <a:srgbClr val="30302F"/>
                </a:solidFill>
                <a:latin typeface="Arial" panose="020B0604020202020204" pitchFamily="34" charset="0"/>
                <a:cs typeface="Arial" panose="020B0604020202020204" pitchFamily="34" charset="0"/>
              </a:rPr>
              <a:t>-40</a:t>
            </a:r>
            <a:r>
              <a:rPr lang="en-US" sz="800" spc="-10" dirty="0">
                <a:solidFill>
                  <a:srgbClr val="30302F"/>
                </a:solidFill>
                <a:latin typeface="Arial" panose="020B0604020202020204" pitchFamily="34" charset="0"/>
                <a:cs typeface="Arial" panose="020B0604020202020204" pitchFamily="34" charset="0"/>
              </a:rPr>
              <a:t> </a:t>
            </a:r>
            <a:r>
              <a:rPr sz="800" spc="-10" dirty="0">
                <a:solidFill>
                  <a:srgbClr val="30302F"/>
                </a:solidFill>
                <a:latin typeface="Arial" panose="020B0604020202020204" pitchFamily="34" charset="0"/>
                <a:cs typeface="Arial" panose="020B0604020202020204" pitchFamily="34" charset="0"/>
              </a:rPr>
              <a:t>~</a:t>
            </a:r>
            <a:r>
              <a:rPr lang="en-US" sz="800" spc="-10" dirty="0">
                <a:solidFill>
                  <a:srgbClr val="30302F"/>
                </a:solidFill>
                <a:latin typeface="Arial" panose="020B0604020202020204" pitchFamily="34" charset="0"/>
                <a:cs typeface="Arial" panose="020B0604020202020204" pitchFamily="34" charset="0"/>
              </a:rPr>
              <a:t> </a:t>
            </a:r>
            <a:r>
              <a:rPr sz="800" spc="-10" dirty="0">
                <a:solidFill>
                  <a:srgbClr val="30302F"/>
                </a:solidFill>
                <a:latin typeface="Arial" panose="020B0604020202020204" pitchFamily="34" charset="0"/>
                <a:cs typeface="Arial" panose="020B0604020202020204" pitchFamily="34" charset="0"/>
              </a:rPr>
              <a:t>+</a:t>
            </a:r>
            <a:r>
              <a:rPr lang="en-US" altLang="zh-CN" sz="800" spc="-10" dirty="0">
                <a:solidFill>
                  <a:srgbClr val="30302F"/>
                </a:solidFill>
                <a:latin typeface="Arial" panose="020B0604020202020204" pitchFamily="34" charset="0"/>
                <a:cs typeface="Arial" panose="020B0604020202020204" pitchFamily="34" charset="0"/>
              </a:rPr>
              <a:t>70</a:t>
            </a:r>
            <a:r>
              <a:rPr sz="800" spc="-10" dirty="0">
                <a:solidFill>
                  <a:srgbClr val="30302F"/>
                </a:solidFill>
                <a:latin typeface="Arial" panose="020B0604020202020204" pitchFamily="34" charset="0"/>
                <a:cs typeface="Arial" panose="020B0604020202020204" pitchFamily="34" charset="0"/>
              </a:rPr>
              <a:t>°C</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sym typeface="+mn-ea"/>
              </a:rPr>
              <a:t>Storage H</a:t>
            </a:r>
            <a:r>
              <a:rPr sz="800" spc="-10" dirty="0">
                <a:solidFill>
                  <a:srgbClr val="30302F"/>
                </a:solidFill>
                <a:latin typeface="Arial" panose="020B0604020202020204" pitchFamily="34" charset="0"/>
                <a:cs typeface="Arial" panose="020B0604020202020204" pitchFamily="34" charset="0"/>
                <a:sym typeface="+mn-ea"/>
              </a:rPr>
              <a:t>umidity</a:t>
            </a:r>
            <a:r>
              <a:rPr lang="en-US" sz="800" spc="-10" dirty="0">
                <a:solidFill>
                  <a:srgbClr val="30302F"/>
                </a:solidFill>
                <a:latin typeface="Arial" panose="020B0604020202020204" pitchFamily="34" charset="0"/>
                <a:cs typeface="Arial" panose="020B0604020202020204" pitchFamily="34" charset="0"/>
                <a:sym typeface="+mn-ea"/>
              </a:rPr>
              <a:t>: 5%~95%(</a:t>
            </a:r>
            <a:r>
              <a:rPr sz="800" spc="-10" dirty="0">
                <a:solidFill>
                  <a:srgbClr val="30302F"/>
                </a:solidFill>
                <a:latin typeface="Arial" panose="020B0604020202020204" pitchFamily="34" charset="0"/>
                <a:cs typeface="Arial" panose="020B0604020202020204" pitchFamily="34" charset="0"/>
                <a:sym typeface="+mn-ea"/>
              </a:rPr>
              <a:t>non-cond</a:t>
            </a:r>
            <a:r>
              <a:rPr lang="en-US" sz="800" spc="-10" dirty="0">
                <a:solidFill>
                  <a:srgbClr val="30302F"/>
                </a:solidFill>
                <a:latin typeface="Arial" panose="020B0604020202020204" pitchFamily="34" charset="0"/>
                <a:cs typeface="Arial" panose="020B0604020202020204" pitchFamily="34" charset="0"/>
                <a:sym typeface="+mn-ea"/>
              </a:rPr>
              <a:t>ensing)</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endParaRPr sz="800" spc="-10" dirty="0">
              <a:solidFill>
                <a:srgbClr val="30302F"/>
              </a:solidFill>
              <a:latin typeface="Arial" panose="020B0604020202020204" pitchFamily="34" charset="0"/>
              <a:cs typeface="Arial" panose="020B0604020202020204" pitchFamily="34" charset="0"/>
            </a:endParaRPr>
          </a:p>
        </p:txBody>
      </p:sp>
      <p:sp>
        <p:nvSpPr>
          <p:cNvPr id="31" name="object 10"/>
          <p:cNvSpPr txBox="1"/>
          <p:nvPr/>
        </p:nvSpPr>
        <p:spPr>
          <a:xfrm>
            <a:off x="349250" y="5789930"/>
            <a:ext cx="2105660" cy="3719830"/>
          </a:xfrm>
          <a:prstGeom prst="rect">
            <a:avLst/>
          </a:prstGeom>
        </p:spPr>
        <p:txBody>
          <a:bodyPr vert="horz" wrap="square" lIns="0" tIns="0" rIns="0" bIns="0" rtlCol="0">
            <a:spAutoFit/>
          </a:bodyPr>
          <a:lstStyle/>
          <a:p>
            <a:pPr marL="36830">
              <a:lnSpc>
                <a:spcPct val="100000"/>
              </a:lnSpc>
              <a:spcBef>
                <a:spcPts val="450"/>
              </a:spcBef>
            </a:pPr>
            <a:r>
              <a:rPr sz="900" b="1" dirty="0">
                <a:solidFill>
                  <a:srgbClr val="30302F"/>
                </a:solidFill>
                <a:latin typeface="Arial" panose="020B0604020202020204" pitchFamily="34" charset="0"/>
                <a:cs typeface="Arial" panose="020B0604020202020204" pitchFamily="34" charset="0"/>
              </a:rPr>
              <a:t>Management Function</a:t>
            </a:r>
            <a:endParaRPr sz="900" dirty="0">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SNMP,Telnet,CLI,WEB,SSH v2;</a:t>
            </a:r>
            <a:endParaRPr sz="800" spc="-10" dirty="0">
              <a:solidFill>
                <a:srgbClr val="30302F"/>
              </a:solidFill>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Fan Group Control</a:t>
            </a:r>
            <a:endParaRPr sz="800" spc="-10" dirty="0">
              <a:solidFill>
                <a:srgbClr val="30302F"/>
              </a:solidFill>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Port Status monitoring and  configuration management</a:t>
            </a:r>
            <a:endParaRPr sz="800" spc="-10" dirty="0">
              <a:solidFill>
                <a:srgbClr val="30302F"/>
              </a:solidFill>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Online ONTconfiguration and  management</a:t>
            </a:r>
            <a:endParaRPr sz="800" spc="-10" dirty="0">
              <a:solidFill>
                <a:srgbClr val="30302F"/>
              </a:solidFill>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User management</a:t>
            </a:r>
            <a:endParaRPr sz="800" spc="-10" dirty="0">
              <a:solidFill>
                <a:srgbClr val="30302F"/>
              </a:solidFill>
              <a:latin typeface="Arial" panose="020B0604020202020204" pitchFamily="34" charset="0"/>
              <a:cs typeface="Arial" panose="020B0604020202020204" pitchFamily="34" charset="0"/>
            </a:endParaRPr>
          </a:p>
          <a:p>
            <a:pPr marL="144145" indent="-107950" algn="l" fontAlgn="auto">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Alarm management</a:t>
            </a:r>
            <a:endParaRPr sz="800" spc="-10" dirty="0">
              <a:solidFill>
                <a:srgbClr val="30302F"/>
              </a:solidFill>
              <a:latin typeface="Arial" panose="020B0604020202020204" pitchFamily="34" charset="0"/>
              <a:cs typeface="Arial" panose="020B0604020202020204" pitchFamily="34" charset="0"/>
            </a:endParaRPr>
          </a:p>
          <a:p>
            <a:pPr marL="208280" indent="-171450" algn="l">
              <a:lnSpc>
                <a:spcPct val="100000"/>
              </a:lnSpc>
              <a:spcBef>
                <a:spcPts val="450"/>
              </a:spcBef>
              <a:buClrTx/>
              <a:buSzTx/>
              <a:buNone/>
            </a:pPr>
            <a:r>
              <a:rPr sz="900" b="1" dirty="0">
                <a:solidFill>
                  <a:srgbClr val="30302F"/>
                </a:solidFill>
                <a:uFillTx/>
                <a:latin typeface="Arial" panose="020B0604020202020204" pitchFamily="34" charset="0"/>
                <a:cs typeface="Arial" panose="020B0604020202020204" pitchFamily="34" charset="0"/>
              </a:rPr>
              <a:t>Layer2 Switch</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32</a:t>
            </a:r>
            <a:r>
              <a:rPr sz="800" spc="-10" dirty="0">
                <a:solidFill>
                  <a:srgbClr val="30302F"/>
                </a:solidFill>
                <a:latin typeface="Arial" panose="020B0604020202020204" pitchFamily="34" charset="0"/>
                <a:cs typeface="Arial" panose="020B0604020202020204" pitchFamily="34" charset="0"/>
              </a:rPr>
              <a:t>K Mac</a:t>
            </a:r>
            <a:r>
              <a:rPr lang="en-US" sz="800" spc="-10" dirty="0">
                <a:solidFill>
                  <a:srgbClr val="30302F"/>
                </a:solidFill>
                <a:latin typeface="Arial" panose="020B0604020202020204" pitchFamily="34" charset="0"/>
                <a:cs typeface="Arial" panose="020B0604020202020204" pitchFamily="34" charset="0"/>
              </a:rPr>
              <a:t> </a:t>
            </a:r>
            <a:r>
              <a:rPr sz="800" spc="-10" dirty="0">
                <a:solidFill>
                  <a:srgbClr val="30302F"/>
                </a:solidFill>
                <a:latin typeface="Arial" panose="020B0604020202020204" pitchFamily="34" charset="0"/>
                <a:cs typeface="Arial" panose="020B0604020202020204" pitchFamily="34" charset="0"/>
              </a:rPr>
              <a:t>address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4096 VLANs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port VLAN </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VLAN tag/Un-tag, VLAN  transparent transmission</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VLAN translation and QinQ</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storm control based on port</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port isolation</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port rate limitation</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802.1D and 802.1W</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static LACP,Dynamic LACP</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QoS based on port, VID, TOS and MAC  address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Access control list</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IEEE802.x flowcontrol</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Port stability statistic and  monitoring</a:t>
            </a:r>
            <a:endParaRPr sz="800" spc="-10" dirty="0">
              <a:solidFill>
                <a:srgbClr val="30302F"/>
              </a:solidFill>
              <a:latin typeface="Arial" panose="020B0604020202020204" pitchFamily="34" charset="0"/>
              <a:cs typeface="Arial" panose="020B0604020202020204" pitchFamily="34" charset="0"/>
            </a:endParaRPr>
          </a:p>
        </p:txBody>
      </p:sp>
      <p:sp>
        <p:nvSpPr>
          <p:cNvPr id="32" name="object 11"/>
          <p:cNvSpPr txBox="1"/>
          <p:nvPr/>
        </p:nvSpPr>
        <p:spPr>
          <a:xfrm>
            <a:off x="2650490" y="5789930"/>
            <a:ext cx="2170430" cy="2908935"/>
          </a:xfrm>
          <a:prstGeom prst="rect">
            <a:avLst/>
          </a:prstGeom>
        </p:spPr>
        <p:txBody>
          <a:bodyPr vert="horz" wrap="square" lIns="0" tIns="22225" rIns="0" bIns="0" rtlCol="0">
            <a:spAutoFit/>
          </a:bodyPr>
          <a:lstStyle/>
          <a:p>
            <a:pPr marL="41275" algn="l">
              <a:lnSpc>
                <a:spcPct val="100000"/>
              </a:lnSpc>
              <a:spcBef>
                <a:spcPts val="175"/>
              </a:spcBef>
              <a:buClrTx/>
              <a:buSzTx/>
              <a:buFontTx/>
            </a:pPr>
            <a:r>
              <a:rPr sz="900" b="1" dirty="0">
                <a:solidFill>
                  <a:srgbClr val="30302F"/>
                </a:solidFill>
                <a:uFillTx/>
                <a:latin typeface="Arial" panose="020B0604020202020204" pitchFamily="34" charset="0"/>
                <a:cs typeface="Arial" panose="020B0604020202020204" pitchFamily="34" charset="0"/>
              </a:rPr>
              <a:t>DHCP</a:t>
            </a:r>
            <a:endParaRPr sz="9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DHCP server,DHCP relay,DHCP snooping</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DHCP option82</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endParaRPr sz="800" dirty="0">
              <a:latin typeface="Arial" panose="020B0604020202020204" pitchFamily="34" charset="0"/>
              <a:cs typeface="Arial" panose="020B0604020202020204" pitchFamily="34" charset="0"/>
            </a:endParaRPr>
          </a:p>
          <a:p>
            <a:pPr marL="41275" algn="l">
              <a:lnSpc>
                <a:spcPct val="100000"/>
              </a:lnSpc>
              <a:spcBef>
                <a:spcPts val="175"/>
              </a:spcBef>
              <a:buClrTx/>
              <a:buSzTx/>
              <a:buFontTx/>
            </a:pPr>
            <a:r>
              <a:rPr sz="900" b="1" dirty="0">
                <a:solidFill>
                  <a:srgbClr val="30302F"/>
                </a:solidFill>
                <a:uFillTx/>
                <a:latin typeface="Arial" panose="020B0604020202020204" pitchFamily="34" charset="0"/>
                <a:cs typeface="Arial" panose="020B0604020202020204" pitchFamily="34" charset="0"/>
              </a:rPr>
              <a:t>Layer 3 Route</a:t>
            </a:r>
            <a:endParaRPr sz="900" b="1" spc="-10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ARP proxy</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4096</a:t>
            </a:r>
            <a:r>
              <a:rPr sz="800" spc="-10" dirty="0">
                <a:solidFill>
                  <a:srgbClr val="30302F"/>
                </a:solidFill>
                <a:latin typeface="Arial" panose="020B0604020202020204" pitchFamily="34" charset="0"/>
                <a:cs typeface="Arial" panose="020B0604020202020204" pitchFamily="34" charset="0"/>
              </a:rPr>
              <a:t> hardware Host Routes,</a:t>
            </a:r>
            <a:r>
              <a:rPr lang="en-US" sz="800" spc="-10" dirty="0">
                <a:solidFill>
                  <a:srgbClr val="30302F"/>
                </a:solidFill>
                <a:latin typeface="Arial" panose="020B0604020202020204" pitchFamily="34" charset="0"/>
                <a:cs typeface="Arial" panose="020B0604020202020204" pitchFamily="34" charset="0"/>
              </a:rPr>
              <a:t>512</a:t>
            </a:r>
            <a:r>
              <a:rPr sz="800" spc="-10" dirty="0">
                <a:solidFill>
                  <a:srgbClr val="30302F"/>
                </a:solidFill>
                <a:latin typeface="Arial" panose="020B0604020202020204" pitchFamily="34" charset="0"/>
                <a:cs typeface="Arial" panose="020B0604020202020204" pitchFamily="34" charset="0"/>
              </a:rPr>
              <a:t> hardware Subnet Routes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Radius,Tacacs+</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IP source guard</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lang="en-US" sz="800" spc="-10" dirty="0">
                <a:solidFill>
                  <a:srgbClr val="30302F"/>
                </a:solidFill>
                <a:latin typeface="Arial" panose="020B0604020202020204" pitchFamily="34" charset="0"/>
                <a:cs typeface="Arial" panose="020B0604020202020204" pitchFamily="34" charset="0"/>
              </a:rPr>
              <a:t>Support static route ,d</a:t>
            </a:r>
            <a:r>
              <a:rPr sz="800" spc="-10" dirty="0">
                <a:solidFill>
                  <a:srgbClr val="30302F"/>
                </a:solidFill>
                <a:latin typeface="Arial" panose="020B0604020202020204" pitchFamily="34" charset="0"/>
                <a:cs typeface="Arial" panose="020B0604020202020204" pitchFamily="34" charset="0"/>
              </a:rPr>
              <a:t>ynamic route RIP v1/v2,RIPng</a:t>
            </a:r>
            <a:r>
              <a:rPr lang="en-US" sz="800" spc="-10" dirty="0">
                <a:solidFill>
                  <a:srgbClr val="30302F"/>
                </a:solidFill>
                <a:latin typeface="Arial" panose="020B0604020202020204" pitchFamily="34" charset="0"/>
                <a:cs typeface="Arial" panose="020B0604020202020204" pitchFamily="34" charset="0"/>
              </a:rPr>
              <a:t> and </a:t>
            </a:r>
            <a:r>
              <a:rPr sz="800" spc="-10" dirty="0">
                <a:solidFill>
                  <a:srgbClr val="30302F"/>
                </a:solidFill>
                <a:latin typeface="Arial" panose="020B0604020202020204" pitchFamily="34" charset="0"/>
                <a:cs typeface="Arial" panose="020B0604020202020204" pitchFamily="34" charset="0"/>
              </a:rPr>
              <a:t>OSPF v2/v3; </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endParaRPr sz="800" spc="-10" dirty="0">
              <a:solidFill>
                <a:srgbClr val="30302F"/>
              </a:solidFill>
              <a:latin typeface="Arial" panose="020B0604020202020204" pitchFamily="34" charset="0"/>
              <a:cs typeface="Arial" panose="020B0604020202020204" pitchFamily="34" charset="0"/>
            </a:endParaRPr>
          </a:p>
          <a:p>
            <a:pPr marL="41275" algn="l">
              <a:lnSpc>
                <a:spcPct val="100000"/>
              </a:lnSpc>
              <a:spcBef>
                <a:spcPts val="175"/>
              </a:spcBef>
              <a:buClrTx/>
              <a:buSzTx/>
              <a:buFontTx/>
            </a:pPr>
            <a:r>
              <a:rPr sz="1000" b="1" dirty="0">
                <a:solidFill>
                  <a:srgbClr val="30302F"/>
                </a:solidFill>
                <a:uFillTx/>
                <a:latin typeface="Arial" panose="020B0604020202020204" pitchFamily="34" charset="0"/>
                <a:cs typeface="Arial" panose="020B0604020202020204" pitchFamily="34" charset="0"/>
              </a:rPr>
              <a:t>IPv6</a:t>
            </a:r>
            <a:endParaRPr sz="1000" b="1" dirty="0">
              <a:solidFill>
                <a:srgbClr val="30302F"/>
              </a:solidFill>
              <a:uFillTx/>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NDP;</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IPv6 Ping,IPv6 Telnet,IPv6 routing;</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ACL based on source IPv6 address,  destination IPv6 address, L4 port, protocol  type, etc;</a:t>
            </a:r>
            <a:endParaRPr sz="800" spc="-10" dirty="0">
              <a:solidFill>
                <a:srgbClr val="30302F"/>
              </a:solidFill>
              <a:latin typeface="Arial" panose="020B0604020202020204" pitchFamily="34" charset="0"/>
              <a:cs typeface="Arial" panose="020B0604020202020204" pitchFamily="34" charset="0"/>
            </a:endParaRPr>
          </a:p>
          <a:p>
            <a:pPr marL="144145" indent="-107950" algn="l">
              <a:lnSpc>
                <a:spcPts val="800"/>
              </a:lnSpc>
              <a:spcBef>
                <a:spcPts val="400"/>
              </a:spcBef>
              <a:buClrTx/>
              <a:buSzTx/>
              <a:buFontTx/>
              <a:buChar char="•"/>
              <a:tabLst>
                <a:tab pos="107950" algn="l"/>
                <a:tab pos="170180" algn="l"/>
              </a:tabLst>
            </a:pPr>
            <a:r>
              <a:rPr sz="800" spc="-10" dirty="0">
                <a:solidFill>
                  <a:srgbClr val="30302F"/>
                </a:solidFill>
                <a:latin typeface="Arial" panose="020B0604020202020204" pitchFamily="34" charset="0"/>
                <a:cs typeface="Arial" panose="020B0604020202020204" pitchFamily="34" charset="0"/>
              </a:rPr>
              <a:t>Support MLD v1/v2 snooping</a:t>
            </a:r>
            <a:endParaRPr sz="800" spc="-10" dirty="0">
              <a:solidFill>
                <a:srgbClr val="30302F"/>
              </a:solidFill>
              <a:latin typeface="Arial" panose="020B0604020202020204" pitchFamily="34" charset="0"/>
              <a:cs typeface="Arial" panose="020B0604020202020204" pitchFamily="34" charset="0"/>
            </a:endParaRPr>
          </a:p>
        </p:txBody>
      </p:sp>
      <p:graphicFrame>
        <p:nvGraphicFramePr>
          <p:cNvPr id="33" name="表格 32"/>
          <p:cNvGraphicFramePr/>
          <p:nvPr>
            <p:custDataLst>
              <p:tags r:id="rId1"/>
            </p:custDataLst>
          </p:nvPr>
        </p:nvGraphicFramePr>
        <p:xfrm>
          <a:off x="425348" y="958215"/>
          <a:ext cx="6718935" cy="4749800"/>
        </p:xfrm>
        <a:graphic>
          <a:graphicData uri="http://schemas.openxmlformats.org/drawingml/2006/table">
            <a:tbl>
              <a:tblPr firstRow="1" bandRow="1">
                <a:tableStyleId>{5940675A-B579-460E-94D1-54222C63F5DA}</a:tableStyleId>
              </a:tblPr>
              <a:tblGrid>
                <a:gridCol w="1311910"/>
                <a:gridCol w="1743075"/>
                <a:gridCol w="3663950"/>
              </a:tblGrid>
              <a:tr h="187325">
                <a:tc gridSpan="2">
                  <a:txBody>
                    <a:bodyPr/>
                    <a:lstStyle/>
                    <a:p>
                      <a:pPr indent="0" algn="ctr">
                        <a:buNone/>
                      </a:pPr>
                      <a:r>
                        <a:rPr lang="en-US" sz="900" b="1">
                          <a:latin typeface="Arial" panose="020B0604020202020204" pitchFamily="34" charset="0"/>
                          <a:cs typeface="Arial" panose="020B0604020202020204" pitchFamily="34" charset="0"/>
                        </a:rPr>
                        <a:t>Item</a:t>
                      </a:r>
                      <a:endParaRPr lang="en-US" altLang="en-US" sz="900" b="1">
                        <a:latin typeface="Arial" panose="020B0604020202020204" pitchFamily="34" charset="0"/>
                        <a:ea typeface="Times New Roman" panose="02020603050405020304" charset="0"/>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hMerge="1">
                  <a:tcPr>
                    <a:lnR w="6350">
                      <a:solidFill>
                        <a:schemeClr val="tx1"/>
                      </a:solidFill>
                      <a:prstDash val="solid"/>
                    </a:lnR>
                    <a:lnT w="6350">
                      <a:solidFill>
                        <a:schemeClr val="tx1"/>
                      </a:solidFill>
                      <a:prstDash val="solid"/>
                    </a:lnT>
                    <a:lnB w="6350">
                      <a:solidFill>
                        <a:schemeClr val="tx1"/>
                      </a:solidFill>
                      <a:prstDash val="solid"/>
                    </a:lnB>
                  </a:tcPr>
                </a:tc>
                <a:tc>
                  <a:txBody>
                    <a:bodyPr/>
                    <a:lstStyle/>
                    <a:p>
                      <a:pPr indent="0" algn="ctr">
                        <a:buNone/>
                      </a:pPr>
                      <a:r>
                        <a:rPr lang="en-US" sz="900" b="1">
                          <a:latin typeface="Arial" panose="020B0604020202020204" pitchFamily="34" charset="0"/>
                          <a:ea typeface="宋体" panose="02010600030101010101" pitchFamily="2" charset="-122"/>
                          <a:cs typeface="Arial" panose="020B0604020202020204" pitchFamily="34" charset="0"/>
                        </a:rPr>
                        <a:t>HV3600G1-C</a:t>
                      </a:r>
                      <a:endParaRPr lang="en-US" altLang="en-US" sz="900" b="1">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3035">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Chassis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Rack</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1U 19Inch Standard Box</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7320">
                <a:tc rowSpan="4">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Uplink Port</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QTY</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8</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6685">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RJ45(GE)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1</a:t>
                      </a:r>
                      <a:endPar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7320">
                <a:tc vMerge="1">
                  <a:tcPr marL="68580" marR="68580" marT="0" marB="0" anchor="ctr">
                    <a:lnL w="6350">
                      <a:solidFill>
                        <a:schemeClr val="tx1"/>
                      </a:solidFill>
                      <a:prstDash val="soli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SFP28(25GE)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4</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a:solidFill>
                        <a:schemeClr val="tx1"/>
                      </a:solidFill>
                      <a:prstDash val="soli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r>
              <a:tr h="14732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QSFP28(25GE/50GE/100GE)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2</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6685">
                <a:tc rowSpan="5">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/GPON </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Port</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QTY</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8</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732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Physical Interface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SFP+ Slots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605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Connector Type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XG(S)-PON&amp;GPON Combo</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mode: </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N</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2_C+</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46050">
                <a:tc vMerge="1">
                  <a:tcPr/>
                </a:tc>
                <a:tc vMerge="1">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p>
                      <a:pPr algn="l">
                        <a:buClrTx/>
                        <a:buSzTx/>
                        <a:buFontTx/>
                        <a:buNone/>
                      </a:pPr>
                      <a:r>
                        <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Single GPON mode:</a:t>
                      </a:r>
                      <a:r>
                        <a:rPr lang="en-US" altLang="zh-CN" sz="900" b="0" kern="1200" spc="10" dirty="0">
                          <a:solidFill>
                            <a:schemeClr val="tx1"/>
                          </a:solidFill>
                          <a:latin typeface="Arial" panose="020B0604020202020204" pitchFamily="34" charset="0"/>
                          <a:ea typeface="微软雅黑" panose="020B0503020204020204" charset="-122"/>
                          <a:cs typeface="Arial" panose="020B0604020202020204" pitchFamily="34" charset="0"/>
                        </a:rPr>
                        <a:t> </a:t>
                      </a:r>
                      <a:r>
                        <a:rPr lang="en-US" altLang="zh-CN" sz="90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rPr>
                        <a:t>Class B+/C/C+/C++/C+++/C++++</a:t>
                      </a:r>
                      <a:endParaRPr lang="en-US" altLang="zh-CN" sz="900" b="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24063">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Optical</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plitting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atio</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256(Maximum), 1:128(Recommended)</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274320">
                <a:tc gridSpan="2">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Management Ports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hMerge="1">
                  <a:tcPr>
                    <a:lnR w="6350">
                      <a:solidFill>
                        <a:schemeClr val="tx1"/>
                      </a:solidFill>
                      <a:prstDash val="solid"/>
                    </a:lnR>
                    <a:lnT w="6350">
                      <a:solidFill>
                        <a:schemeClr val="tx1"/>
                      </a:solidFill>
                      <a:prstDash val="solid"/>
                    </a:lnT>
                    <a:lnB w="6350">
                      <a:solidFill>
                        <a:schemeClr val="tx1"/>
                      </a:solidFill>
                      <a:prstDash val="solid"/>
                    </a:lnB>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1*10/100</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/1000</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BASE-T out-band port, 1*CONSOLE port, 1*USB</a:t>
                      </a:r>
                      <a:r>
                        <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3</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.0, 1*Type-C USB console, 1*MicroSD port</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7160">
                <a:tc gridSpan="2">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Backplane Bandwidth (Gbps)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hMerge="1">
                  <a:tcPr>
                    <a:lnR w="6350">
                      <a:solidFill>
                        <a:schemeClr val="tx1"/>
                      </a:solidFill>
                      <a:prstDash val="solid"/>
                    </a:lnR>
                    <a:lnT w="6350">
                      <a:solidFill>
                        <a:schemeClr val="tx1"/>
                      </a:solidFill>
                      <a:prstDash val="solid"/>
                    </a:lnT>
                    <a:lnB w="6350">
                      <a:solidFill>
                        <a:schemeClr val="tx1"/>
                      </a:solidFill>
                      <a:prstDash val="solid"/>
                    </a:lnB>
                    <a:noFill/>
                  </a:tcPr>
                </a:tc>
                <a:tc>
                  <a:txBody>
                    <a:bodyPr/>
                    <a:lstStyle/>
                    <a:p>
                      <a:pPr algn="l">
                        <a:buClrTx/>
                        <a:buSzTx/>
                        <a:buFontTx/>
                        <a:buNone/>
                      </a:pPr>
                      <a:r>
                        <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1960</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9700">
                <a:tc gridSpan="2">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Port Forwarding Rate(Mpps)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hMerge="1">
                  <a:tcPr>
                    <a:lnR w="6350">
                      <a:solidFill>
                        <a:schemeClr val="tx1"/>
                      </a:solidFill>
                      <a:prstDash val="solid"/>
                    </a:lnR>
                    <a:lnT w="6350">
                      <a:solidFill>
                        <a:schemeClr val="tx1"/>
                      </a:solidFill>
                      <a:prstDash val="solid"/>
                    </a:lnT>
                    <a:lnB w="6350">
                      <a:solidFill>
                        <a:schemeClr val="tx1"/>
                      </a:solidFill>
                      <a:prstDash val="solid"/>
                    </a:lnB>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5</a:t>
                      </a:r>
                      <a:r>
                        <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66.928</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rowSpan="4">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&amp;</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GPON Combo</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Port Specification</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Transmission Distance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20KM</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30480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ort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peed</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GPON:</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Upstream</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1.244Gbps,</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Downstream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2.488Gbps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XG-PON: </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Upstream 2.</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488</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Gbps, Downstream </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9.953</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Gbps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 </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Upstream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9.953</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Gbps, Downstream</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9.953</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Gbps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Wavelength</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GPON:</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Upstream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1310nm, </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Downstream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1490nm</a:t>
                      </a:r>
                      <a:endPar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p>
                      <a:pPr algn="l">
                        <a:buClrTx/>
                        <a:buSzTx/>
                        <a:buFontTx/>
                        <a:buNone/>
                      </a:pP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XG(S)-PON:</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Upstream: 1270nm  Downstream: 1577nm</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Supported PON ports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PON 1~8 (8 PON ports are in XG(S)-PON&amp;GPON Combo mode by default )</a:t>
                      </a:r>
                      <a:endPar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rowSpan="4">
                  <a:txBody>
                    <a:bodyPr/>
                    <a:p>
                      <a:pPr algn="l">
                        <a:buClrTx/>
                        <a:buSzTx/>
                        <a:buFontTx/>
                        <a:buNone/>
                      </a:pP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GPON</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Port Specification</a:t>
                      </a:r>
                      <a:endParaRPr lang="zh-CN"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Transmission Distance</a:t>
                      </a:r>
                      <a:endParaRPr lang="zh-CN"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20KM</a:t>
                      </a:r>
                      <a:endParaRPr lang="en-US"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p>
                      <a:pPr algn="l">
                        <a:buClrTx/>
                        <a:buSzTx/>
                        <a:buFontTx/>
                        <a:buNone/>
                      </a:pPr>
                      <a:r>
                        <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GPON Port Speed</a:t>
                      </a:r>
                      <a:endParaRPr lang="en-US" altLang="zh-CN"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Upstream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1.244Gbps,</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Downstream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2.488Gbps</a:t>
                      </a:r>
                      <a:endParaRPr lang="en-US"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240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Wavelength</a:t>
                      </a:r>
                      <a:endParaRPr lang="zh-CN"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Upstream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1310nm, </a:t>
                      </a: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Downstream</a:t>
                      </a:r>
                      <a:r>
                        <a:rPr lang="en-US"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 </a:t>
                      </a:r>
                      <a:r>
                        <a:rPr lang="en-US" altLang="zh-CN"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1490nm</a:t>
                      </a:r>
                      <a:endParaRPr lang="en-US"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27432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Supported PON ports</a:t>
                      </a:r>
                      <a:endParaRPr lang="zh-CN" alt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p>
                      <a:pPr algn="l">
                        <a:buClrTx/>
                        <a:buSzTx/>
                        <a:buFontTx/>
                        <a:buNone/>
                      </a:pPr>
                      <a:r>
                        <a:rPr lang="en-US" altLang="zh-CN" sz="90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rPr>
                        <a:t>PON 1~8 (Each PON port can be manually hot-switch to GPON mode)</a:t>
                      </a:r>
                      <a:endParaRPr lang="en-US" altLang="zh-CN" sz="900" b="0" kern="1200" spc="10" dirty="0">
                        <a:solidFill>
                          <a:schemeClr val="tx1"/>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7160">
                <a:tc rowSpan="2">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Lightning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rotection</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Power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L</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ightning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rotection</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6KV</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7160">
                <a:tc vMerge="1">
                  <a:tcPr marL="68580" marR="68580" marT="0" marB="0" anchor="ctr">
                    <a:lnL w="6350">
                      <a:solidFill>
                        <a:schemeClr val="tx1"/>
                      </a:solidFill>
                      <a:prstDash val="solid"/>
                    </a:lnL>
                    <a:lnR w="6350">
                      <a:solidFill>
                        <a:schemeClr val="tx1"/>
                      </a:solidFill>
                      <a:prstDash val="solid"/>
                    </a:lnR>
                    <a:lnT w="12700" cap="flat" cmpd="sng">
                      <a:solidFill>
                        <a:srgbClr val="080000"/>
                      </a:solidFill>
                      <a:prstDash val="soli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Interface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L</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ightning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rotection</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4KV</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7160">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Power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S</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upply</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AC</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lang="en-US" altLang="en-US" sz="900" spc="10" dirty="0">
                          <a:solidFill>
                            <a:srgbClr val="313130"/>
                          </a:solidFill>
                          <a:latin typeface="Arial" panose="020B0604020202020204" pitchFamily="34" charset="0"/>
                          <a:cs typeface="Calibri" panose="020F0502020204030204"/>
                          <a:sym typeface="+mn-ea"/>
                        </a:rPr>
                        <a:t>Working Voltage Range: 100~240V, Rated Voltage: 110V/220V</a:t>
                      </a:r>
                      <a:endParaRPr sz="900" b="1"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37160">
                <a:tc gridSpan="2">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Number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of</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 </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F</a:t>
                      </a: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ans</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cap="flat" cmpd="sng" algn="ctr">
                      <a:solidFill>
                        <a:schemeClr val="tx1"/>
                      </a:solidFill>
                      <a:prstDash val="solid"/>
                      <a:round/>
                      <a:headEnd type="none" w="med" len="med"/>
                      <a:tailEnd type="none" w="med" len="med"/>
                    </a:lnT>
                    <a:lnB w="6350">
                      <a:solidFill>
                        <a:schemeClr val="tx1"/>
                      </a:solidFill>
                      <a:prstDash val="solid"/>
                    </a:lnB>
                    <a:lnTlToBr>
                      <a:noFill/>
                    </a:lnTlToBr>
                    <a:lnBlToTr>
                      <a:noFill/>
                    </a:lnBlToTr>
                    <a:noFill/>
                  </a:tcPr>
                </a:tc>
                <a:tc hMerge="1">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a:txBody>
                    <a:bodyPr/>
                    <a:lstStyle/>
                    <a:p>
                      <a:pPr algn="l">
                        <a:buClrTx/>
                        <a:buSzTx/>
                        <a:buFontTx/>
                        <a:buNone/>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rPr>
                        <a:t>4</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r h="153670">
                <a:tc gridSpan="2">
                  <a:txBody>
                    <a:bodyPr/>
                    <a:lstStyle/>
                    <a:p>
                      <a:pPr algn="l">
                        <a:buClrTx/>
                        <a:buSzTx/>
                        <a:buFontTx/>
                        <a:buNone/>
                      </a:pPr>
                      <a:r>
                        <a:rPr sz="90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Management Mode</a:t>
                      </a:r>
                      <a:endPar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c hMerge="1">
                  <a:tcPr>
                    <a:lnR w="6350">
                      <a:solidFill>
                        <a:schemeClr val="tx1"/>
                      </a:solidFill>
                      <a:prstDash val="solid"/>
                    </a:lnR>
                    <a:lnT w="6350">
                      <a:solidFill>
                        <a:schemeClr val="tx1"/>
                      </a:solidFill>
                      <a:prstDash val="solid"/>
                    </a:lnT>
                    <a:lnB w="6350">
                      <a:solidFill>
                        <a:schemeClr val="tx1"/>
                      </a:solidFill>
                      <a:prstDash val="solid"/>
                    </a:lnB>
                  </a:tcPr>
                </a:tc>
                <a:tc>
                  <a:txBody>
                    <a:bodyPr/>
                    <a:lstStyle/>
                    <a:p>
                      <a:pPr algn="l">
                        <a:spcBef>
                          <a:spcPts val="100"/>
                        </a:spcBef>
                        <a:buClrTx/>
                        <a:buSzTx/>
                        <a:buFontTx/>
                      </a:pPr>
                      <a:r>
                        <a:rPr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CLI(Console/Telnet/SSH)/WEB</a:t>
                      </a:r>
                      <a:r>
                        <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rPr>
                        <a:t>/SNMP</a:t>
                      </a:r>
                      <a:endParaRPr lang="en-US" sz="900" b="0" kern="1200" spc="10" dirty="0">
                        <a:solidFill>
                          <a:srgbClr val="313130"/>
                        </a:solidFill>
                        <a:latin typeface="Arial" panose="020B0604020202020204" pitchFamily="34" charset="0"/>
                        <a:ea typeface="微软雅黑" panose="020B0503020204020204" charset="-122"/>
                        <a:cs typeface="Arial" panose="020B0604020202020204" pitchFamily="34" charset="0"/>
                        <a:sym typeface="+mn-ea"/>
                      </a:endParaRPr>
                    </a:p>
                  </a:txBody>
                  <a:tcPr marL="68580" marR="68580" marT="0" marB="0" anchor="ctr">
                    <a:lnL w="6350">
                      <a:solidFill>
                        <a:schemeClr val="tx1"/>
                      </a:solidFill>
                      <a:prstDash val="solid"/>
                    </a:lnL>
                    <a:lnR w="6350">
                      <a:solidFill>
                        <a:schemeClr val="tx1"/>
                      </a:solidFill>
                      <a:prstDash val="solid"/>
                    </a:lnR>
                    <a:lnT w="6350">
                      <a:solidFill>
                        <a:schemeClr val="tx1"/>
                      </a:solidFill>
                      <a:prstDash val="solid"/>
                    </a:lnT>
                    <a:lnB w="6350">
                      <a:solidFill>
                        <a:schemeClr val="tx1"/>
                      </a:solidFill>
                      <a:prstDash val="solid"/>
                    </a:lnB>
                    <a:lnTlToBr>
                      <a:noFill/>
                    </a:lnTlToBr>
                    <a:lnBlToTr>
                      <a:noFill/>
                    </a:lnBlToTr>
                    <a:noFill/>
                  </a:tcPr>
                </a:tc>
              </a:tr>
            </a:tbl>
          </a:graphicData>
        </a:graphic>
      </p:graphicFrame>
    </p:spTree>
  </p:cSld>
  <p:clrMapOvr>
    <a:masterClrMapping/>
  </p:clrMapOvr>
</p:sld>
</file>

<file path=ppt/tags/tag1.xml><?xml version="1.0" encoding="utf-8"?>
<p:tagLst xmlns:p="http://schemas.openxmlformats.org/presentationml/2006/main">
  <p:tag name="KSO_WM_UNIT_TABLE_BEAUTIFY" val="smartTable{3c67ed99-04c0-433f-b13b-dc4400e03d11}"/>
  <p:tag name="TABLE_ENDDRAG_ORIGIN_RECT" val="487*81"/>
  <p:tag name="TABLE_ENDDRAG_RECT" val="51*725*487*8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UNIT_TABLE_BEAUTIFY" val="smartTable{35d02422-5a9c-4348-bdd7-b02e9b8f5cba}"/>
  <p:tag name="TABLE_ENDDRAG_ORIGIN_RECT" val="519*227"/>
  <p:tag name="TABLE_ENDDRAG_RECT" val="37*88*519*227"/>
</p:tagLst>
</file>

<file path=ppt/tags/tag34.xml><?xml version="1.0" encoding="utf-8"?>
<p:tagLst xmlns:p="http://schemas.openxmlformats.org/presentationml/2006/main">
  <p:tag name="KSO_WPP_MARK_KEY" val="e691819c-db59-4fed-ab85-291e962095a2"/>
  <p:tag name="COMMONDATA" val="eyJoZGlkIjoiMjY4MTQwYTAzOTdlM2YxOTNhYTY4ZGY0ZDA5MGIwZTAifQ=="/>
  <p:tag name="commondata" val="eyJoZGlkIjoiYmQ3NjQxYmZmN2ZkODIxYWNiNTEzMzQyMTZmNzQ1MmM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828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5369</Words>
  <Application>WPS 演示</Application>
  <PresentationFormat>自定义</PresentationFormat>
  <Paragraphs>303</Paragraphs>
  <Slides>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vt:i4>
      </vt:variant>
    </vt:vector>
  </HeadingPairs>
  <TitlesOfParts>
    <vt:vector size="12" baseType="lpstr">
      <vt:lpstr>Arial</vt:lpstr>
      <vt:lpstr>宋体</vt:lpstr>
      <vt:lpstr>Wingdings</vt:lpstr>
      <vt:lpstr>Arial</vt:lpstr>
      <vt:lpstr>微软雅黑</vt:lpstr>
      <vt:lpstr>Calibri</vt:lpstr>
      <vt:lpstr>Times New Roman</vt:lpstr>
      <vt:lpstr>Calibri</vt:lpstr>
      <vt:lpstr>Arial Unicode MS</vt:lpstr>
      <vt:lpstr>Office Theme</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Genexis EG400</dc:title>
  <dc:creator>钱超</dc:creator>
  <cp:lastModifiedBy>一截儿</cp:lastModifiedBy>
  <cp:revision>24</cp:revision>
  <dcterms:created xsi:type="dcterms:W3CDTF">2024-06-25T06:52:00Z</dcterms:created>
  <dcterms:modified xsi:type="dcterms:W3CDTF">2025-07-28T02:12:40Z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Adobe InDesign 16.3 (Macintosh)</vt:lpwstr>
  </property>
  <property fmtid="{D5CDD505-2E9C-101B-9397-08002B2CF9AE}" pid="3" name="ICV">
    <vt:lpwstr>C0653789661E447D9984CBB5B8420ED3_13</vt:lpwstr>
  </property>
  <property fmtid="{D5CDD505-2E9C-101B-9397-08002B2CF9AE}" pid="4" name="KSOProductBuildVer">
    <vt:lpwstr>2052-12.1.0.21915</vt:lpwstr>
  </property>
</Properties>
</file>