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2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8" r:id="rId3"/>
    <p:sldId id="259" r:id="rId4"/>
  </p:sldIdLst>
  <p:sldSz cx="7556500" cy="10693400"/>
  <p:notesSz cx="7556500" cy="10693400"/>
  <p:custDataLst>
    <p:tags r:id="rId10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F2F2F2"/>
    <a:srgbClr val="FF6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7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32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32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70230" y="1336675"/>
            <a:ext cx="6416040" cy="360902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55650" y="5146199"/>
            <a:ext cx="6045200" cy="42105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299" y="3451862"/>
            <a:ext cx="2025014" cy="421639"/>
          </a:xfrm>
        </p:spPr>
        <p:txBody>
          <a:bodyPr lIns="0" tIns="0" rIns="0" bIns="0"/>
          <a:lstStyle>
            <a:lvl1pPr>
              <a:defRPr sz="2600" b="0" i="0">
                <a:solidFill>
                  <a:srgbClr val="00A2DA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 userDrawn="1"/>
        </p:nvSpPr>
        <p:spPr>
          <a:xfrm>
            <a:off x="0" y="5619115"/>
            <a:ext cx="7560310" cy="5068570"/>
          </a:xfrm>
          <a:custGeom>
            <a:avLst/>
            <a:gdLst/>
            <a:ahLst/>
            <a:cxnLst/>
            <a:rect l="l" t="t" r="r" b="b"/>
            <a:pathLst>
              <a:path w="7560309" h="5112384">
                <a:moveTo>
                  <a:pt x="0" y="5112004"/>
                </a:moveTo>
                <a:lnTo>
                  <a:pt x="7560005" y="5112004"/>
                </a:lnTo>
                <a:lnTo>
                  <a:pt x="7560005" y="0"/>
                </a:lnTo>
                <a:lnTo>
                  <a:pt x="0" y="0"/>
                </a:lnTo>
                <a:lnTo>
                  <a:pt x="0" y="511200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 userDrawn="1"/>
        </p:nvSpPr>
        <p:spPr>
          <a:xfrm>
            <a:off x="3635999" y="10607042"/>
            <a:ext cx="3924300" cy="85090"/>
          </a:xfrm>
          <a:custGeom>
            <a:avLst/>
            <a:gdLst/>
            <a:ahLst/>
            <a:cxnLst/>
            <a:rect l="l" t="t" r="r" b="b"/>
            <a:pathLst>
              <a:path w="3924300" h="85090">
                <a:moveTo>
                  <a:pt x="3924005" y="0"/>
                </a:moveTo>
                <a:lnTo>
                  <a:pt x="27000" y="0"/>
                </a:lnTo>
                <a:lnTo>
                  <a:pt x="16491" y="2122"/>
                </a:lnTo>
                <a:lnTo>
                  <a:pt x="7908" y="7908"/>
                </a:lnTo>
                <a:lnTo>
                  <a:pt x="2122" y="16491"/>
                </a:lnTo>
                <a:lnTo>
                  <a:pt x="0" y="27000"/>
                </a:lnTo>
                <a:lnTo>
                  <a:pt x="0" y="84960"/>
                </a:lnTo>
                <a:lnTo>
                  <a:pt x="3924005" y="84960"/>
                </a:lnTo>
                <a:lnTo>
                  <a:pt x="3924005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p/>
        </p:txBody>
      </p:sp>
      <p:sp>
        <p:nvSpPr>
          <p:cNvPr id="12" name="object 12"/>
          <p:cNvSpPr/>
          <p:nvPr userDrawn="1"/>
        </p:nvSpPr>
        <p:spPr>
          <a:xfrm>
            <a:off x="0" y="0"/>
            <a:ext cx="7559675" cy="99695"/>
          </a:xfrm>
          <a:custGeom>
            <a:avLst/>
            <a:gdLst/>
            <a:ahLst/>
            <a:cxnLst/>
            <a:rect l="l" t="t" r="r" b="b"/>
            <a:pathLst>
              <a:path w="3924300" h="91440">
                <a:moveTo>
                  <a:pt x="3923996" y="0"/>
                </a:moveTo>
                <a:lnTo>
                  <a:pt x="0" y="0"/>
                </a:lnTo>
                <a:lnTo>
                  <a:pt x="0" y="91444"/>
                </a:lnTo>
                <a:lnTo>
                  <a:pt x="3896996" y="91444"/>
                </a:lnTo>
                <a:lnTo>
                  <a:pt x="3907505" y="89322"/>
                </a:lnTo>
                <a:lnTo>
                  <a:pt x="3916087" y="83535"/>
                </a:lnTo>
                <a:lnTo>
                  <a:pt x="3921874" y="74952"/>
                </a:lnTo>
                <a:lnTo>
                  <a:pt x="3923996" y="64443"/>
                </a:lnTo>
                <a:lnTo>
                  <a:pt x="3923996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299" y="3451862"/>
            <a:ext cx="2025014" cy="421639"/>
          </a:xfrm>
        </p:spPr>
        <p:txBody>
          <a:bodyPr lIns="0" tIns="0" rIns="0" bIns="0"/>
          <a:lstStyle>
            <a:lvl1pPr>
              <a:defRPr sz="2600" b="0" i="0">
                <a:solidFill>
                  <a:srgbClr val="00A2DA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12"/>
          <p:cNvSpPr/>
          <p:nvPr userDrawn="1"/>
        </p:nvSpPr>
        <p:spPr>
          <a:xfrm>
            <a:off x="0" y="10605135"/>
            <a:ext cx="7559675" cy="99695"/>
          </a:xfrm>
          <a:custGeom>
            <a:avLst/>
            <a:gdLst/>
            <a:ahLst/>
            <a:cxnLst/>
            <a:rect l="l" t="t" r="r" b="b"/>
            <a:pathLst>
              <a:path w="3924300" h="91440">
                <a:moveTo>
                  <a:pt x="3923996" y="0"/>
                </a:moveTo>
                <a:lnTo>
                  <a:pt x="0" y="0"/>
                </a:lnTo>
                <a:lnTo>
                  <a:pt x="0" y="91444"/>
                </a:lnTo>
                <a:lnTo>
                  <a:pt x="3896996" y="91444"/>
                </a:lnTo>
                <a:lnTo>
                  <a:pt x="3907505" y="89322"/>
                </a:lnTo>
                <a:lnTo>
                  <a:pt x="3916087" y="83535"/>
                </a:lnTo>
                <a:lnTo>
                  <a:pt x="3921874" y="74952"/>
                </a:lnTo>
                <a:lnTo>
                  <a:pt x="3923996" y="64443"/>
                </a:lnTo>
                <a:lnTo>
                  <a:pt x="3923996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p/>
        </p:txBody>
      </p:sp>
      <p:sp>
        <p:nvSpPr>
          <p:cNvPr id="22" name="object 11"/>
          <p:cNvSpPr/>
          <p:nvPr userDrawn="1"/>
        </p:nvSpPr>
        <p:spPr>
          <a:xfrm flipH="1">
            <a:off x="-31761" y="-6348"/>
            <a:ext cx="3924300" cy="85090"/>
          </a:xfrm>
          <a:custGeom>
            <a:avLst/>
            <a:gdLst/>
            <a:ahLst/>
            <a:cxnLst/>
            <a:rect l="l" t="t" r="r" b="b"/>
            <a:pathLst>
              <a:path w="3924300" h="85090">
                <a:moveTo>
                  <a:pt x="3924005" y="0"/>
                </a:moveTo>
                <a:lnTo>
                  <a:pt x="27000" y="0"/>
                </a:lnTo>
                <a:lnTo>
                  <a:pt x="16491" y="2122"/>
                </a:lnTo>
                <a:lnTo>
                  <a:pt x="7908" y="7908"/>
                </a:lnTo>
                <a:lnTo>
                  <a:pt x="2122" y="16491"/>
                </a:lnTo>
                <a:lnTo>
                  <a:pt x="0" y="27000"/>
                </a:lnTo>
                <a:lnTo>
                  <a:pt x="0" y="84960"/>
                </a:lnTo>
                <a:lnTo>
                  <a:pt x="3924005" y="84960"/>
                </a:lnTo>
                <a:lnTo>
                  <a:pt x="3924005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p/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8738870"/>
            <a:ext cx="7560310" cy="1954530"/>
          </a:xfrm>
          <a:custGeom>
            <a:avLst/>
            <a:gdLst/>
            <a:ahLst/>
            <a:cxnLst/>
            <a:rect l="l" t="t" r="r" b="b"/>
            <a:pathLst>
              <a:path w="7560309" h="2371090">
                <a:moveTo>
                  <a:pt x="0" y="2370963"/>
                </a:moveTo>
                <a:lnTo>
                  <a:pt x="7559992" y="2370963"/>
                </a:lnTo>
                <a:lnTo>
                  <a:pt x="7559992" y="0"/>
                </a:lnTo>
                <a:lnTo>
                  <a:pt x="0" y="0"/>
                </a:lnTo>
                <a:lnTo>
                  <a:pt x="0" y="237096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58470" y="4896487"/>
            <a:ext cx="2025014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-185" dirty="0">
                <a:solidFill>
                  <a:srgbClr val="FF6900"/>
                </a:solidFill>
                <a:latin typeface="Arial" panose="020B0604020202020204" pitchFamily="34" charset="0"/>
              </a:rPr>
              <a:t>HV1600D16</a:t>
            </a:r>
            <a:endParaRPr lang="en-US" sz="2400" spc="-185" dirty="0">
              <a:solidFill>
                <a:srgbClr val="FF69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8470" y="5166995"/>
            <a:ext cx="1911350" cy="31115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200" dirty="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/>
              </a:rPr>
              <a:t>Layer3 </a:t>
            </a:r>
            <a:r>
              <a:rPr lang="en-US" sz="1200" dirty="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/>
              </a:rPr>
              <a:t>16 Ports E</a:t>
            </a:r>
            <a:r>
              <a:rPr sz="1200" dirty="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/>
              </a:rPr>
              <a:t>PON OLT</a:t>
            </a:r>
            <a:endParaRPr sz="1200" dirty="0">
              <a:solidFill>
                <a:srgbClr val="414042"/>
              </a:solidFill>
              <a:latin typeface="Arial" panose="020B0604020202020204" pitchFamily="34" charset="0"/>
              <a:cs typeface="Arial" panose="020B0604020202020204"/>
            </a:endParaRPr>
          </a:p>
        </p:txBody>
      </p:sp>
      <p:pic>
        <p:nvPicPr>
          <p:cNvPr id="3" name="图片 2" descr="CE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05233" y="4671695"/>
            <a:ext cx="648335" cy="458470"/>
          </a:xfrm>
          <a:prstGeom prst="rect">
            <a:avLst/>
          </a:prstGeom>
        </p:spPr>
      </p:pic>
      <p:sp>
        <p:nvSpPr>
          <p:cNvPr id="7" name="object 3"/>
          <p:cNvSpPr txBox="1"/>
          <p:nvPr/>
        </p:nvSpPr>
        <p:spPr>
          <a:xfrm>
            <a:off x="458470" y="5962650"/>
            <a:ext cx="6803390" cy="127063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000" b="1" spc="-25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Introduction:</a:t>
            </a:r>
            <a:endParaRPr sz="1000">
              <a:solidFill>
                <a:srgbClr val="FF6900"/>
              </a:solidFill>
              <a:latin typeface="Arial" panose="020B0604020202020204" pitchFamily="34" charset="0"/>
              <a:cs typeface="Gill Sans MT" panose="020B0502020104020203"/>
            </a:endParaRPr>
          </a:p>
          <a:p>
            <a:pPr marL="18415" marR="5080" algn="just">
              <a:lnSpc>
                <a:spcPct val="108000"/>
              </a:lnSpc>
              <a:spcBef>
                <a:spcPts val="360"/>
              </a:spcBef>
            </a:pPr>
            <a:r>
              <a:rPr lang="en-US" sz="850" b="1" spc="-100" dirty="0">
                <a:solidFill>
                  <a:srgbClr val="313130"/>
                </a:solidFill>
                <a:latin typeface="Arial" panose="020B0604020202020204" pitchFamily="34" charset="0"/>
                <a:cs typeface="Gill Sans MT" panose="020B0502020104020203"/>
              </a:rPr>
              <a:t> </a:t>
            </a:r>
            <a:r>
              <a:rPr lang="en-US" sz="850" spc="3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HV1600D16</a:t>
            </a:r>
            <a:r>
              <a:rPr sz="850" spc="3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series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EPON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OLT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products </a:t>
            </a:r>
            <a:r>
              <a:rPr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are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1U height </a:t>
            </a:r>
            <a:r>
              <a:rPr sz="850" spc="3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19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inch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rack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mount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products.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The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features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of</a:t>
            </a:r>
            <a:r>
              <a:rPr sz="850" spc="-14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the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OLT </a:t>
            </a:r>
            <a:r>
              <a:rPr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are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small,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convenient,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flexible,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easy 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todeploy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and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high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performance.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It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is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appropriate to be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deployed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in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compact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room environment.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The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OLT's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can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be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used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for </a:t>
            </a:r>
            <a:r>
              <a:rPr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"Triple-Play",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VPN,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IP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Camera, 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Enterprise</a:t>
            </a:r>
            <a:r>
              <a:rPr sz="850" spc="-9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LAN</a:t>
            </a:r>
            <a:r>
              <a:rPr sz="850" spc="-9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and</a:t>
            </a:r>
            <a:r>
              <a:rPr sz="850" spc="-9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Internet</a:t>
            </a:r>
            <a:r>
              <a:rPr sz="850" spc="-9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service</a:t>
            </a:r>
            <a:r>
              <a:rPr sz="850" spc="-9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provider</a:t>
            </a:r>
            <a:r>
              <a:rPr lang="en-US"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applications.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950">
              <a:latin typeface="Arial" panose="020B0604020202020204" pitchFamily="34" charset="0"/>
              <a:cs typeface="Times New Roman" panose="02020603050405020304"/>
            </a:endParaRPr>
          </a:p>
          <a:p>
            <a:pPr marL="18415" marR="6985" algn="just">
              <a:lnSpc>
                <a:spcPct val="110000"/>
              </a:lnSpc>
            </a:pPr>
            <a:r>
              <a:rPr sz="850" spc="4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HV1600D16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provides </a:t>
            </a:r>
            <a:r>
              <a:rPr lang="en-US"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4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GE(copper)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and </a:t>
            </a:r>
            <a:r>
              <a:rPr lang="en-US"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8</a:t>
            </a:r>
            <a:r>
              <a:rPr lang="en-US"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*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SFP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slots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independent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interface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for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uplink,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and </a:t>
            </a:r>
            <a:r>
              <a:rPr lang="en-US"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16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*EPON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OLT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ports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for </a:t>
            </a:r>
            <a:r>
              <a:rPr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down</a:t>
            </a:r>
            <a:r>
              <a:rPr lang="en-US"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link</a:t>
            </a:r>
            <a:r>
              <a:rPr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.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It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can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overall  </a:t>
            </a:r>
            <a:r>
              <a:rPr lang="en-US"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1024</a:t>
            </a:r>
            <a:r>
              <a:rPr sz="850" spc="-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ONU's</a:t>
            </a:r>
            <a:r>
              <a:rPr sz="850" spc="-4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with</a:t>
            </a:r>
            <a:r>
              <a:rPr sz="850" spc="-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3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64</a:t>
            </a:r>
            <a:r>
              <a:rPr sz="850" spc="-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ONU's</a:t>
            </a:r>
            <a:r>
              <a:rPr sz="850" spc="-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per</a:t>
            </a:r>
            <a:r>
              <a:rPr sz="850" spc="-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PON</a:t>
            </a:r>
            <a:r>
              <a:rPr sz="850" spc="-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port.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50"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11" name="object 5"/>
          <p:cNvSpPr txBox="1"/>
          <p:nvPr/>
        </p:nvSpPr>
        <p:spPr>
          <a:xfrm>
            <a:off x="730250" y="1409065"/>
            <a:ext cx="2059940" cy="99695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000" b="1" spc="-75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Key </a:t>
            </a:r>
            <a:r>
              <a:rPr sz="1000" b="1" spc="-30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Features:</a:t>
            </a:r>
            <a:r>
              <a:rPr lang="en-US" sz="1000" b="1" spc="-30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 </a:t>
            </a:r>
            <a:endParaRPr sz="1000">
              <a:solidFill>
                <a:srgbClr val="FF6900"/>
              </a:solidFill>
              <a:latin typeface="Arial" panose="020B0604020202020204" pitchFamily="34" charset="0"/>
              <a:cs typeface="Gill Sans MT" panose="020B0502020104020203"/>
            </a:endParaRPr>
          </a:p>
          <a:p>
            <a:pPr marL="142875" indent="-122555">
              <a:lnSpc>
                <a:spcPct val="100000"/>
              </a:lnSpc>
              <a:spcBef>
                <a:spcPts val="485"/>
              </a:spcBef>
              <a:buChar char="•"/>
              <a:tabLst>
                <a:tab pos="143510" algn="l"/>
              </a:tabLst>
            </a:pP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STP/RSTP</a:t>
            </a:r>
            <a:r>
              <a:rPr lang="en-US"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/MSTP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42875" indent="-122555">
              <a:lnSpc>
                <a:spcPct val="100000"/>
              </a:lnSpc>
              <a:spcBef>
                <a:spcPts val="80"/>
              </a:spcBef>
              <a:buChar char="•"/>
              <a:tabLst>
                <a:tab pos="143510" algn="l"/>
              </a:tabLst>
            </a:pPr>
            <a:r>
              <a:rPr sz="850" spc="-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IGMP</a:t>
            </a:r>
            <a:r>
              <a:rPr sz="850" spc="-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Snooping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42875" indent="-122555">
              <a:lnSpc>
                <a:spcPct val="100000"/>
              </a:lnSpc>
              <a:spcBef>
                <a:spcPts val="85"/>
              </a:spcBef>
              <a:buChar char="•"/>
              <a:tabLst>
                <a:tab pos="143510" algn="l"/>
              </a:tabLst>
            </a:pPr>
            <a:r>
              <a:rPr sz="850" spc="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VLAN</a:t>
            </a:r>
            <a:r>
              <a:rPr sz="850" spc="-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Translation/Q-in-Q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42875" indent="-122555">
              <a:lnSpc>
                <a:spcPct val="100000"/>
              </a:lnSpc>
              <a:spcBef>
                <a:spcPts val="85"/>
              </a:spcBef>
              <a:buChar char="•"/>
              <a:tabLst>
                <a:tab pos="14351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Port</a:t>
            </a:r>
            <a:r>
              <a:rPr sz="850" spc="-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Aggregation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42875" indent="-122555">
              <a:lnSpc>
                <a:spcPct val="100000"/>
              </a:lnSpc>
              <a:spcBef>
                <a:spcPts val="85"/>
              </a:spcBef>
              <a:buChar char="•"/>
              <a:tabLst>
                <a:tab pos="143510" algn="l"/>
              </a:tabLst>
            </a:pP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Dynamic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Bandwidth</a:t>
            </a:r>
            <a:r>
              <a:rPr sz="850" spc="-10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Allocation</a:t>
            </a:r>
            <a:endParaRPr lang="en-US" altLang="zh-CN" sz="850"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12" name="object 6"/>
          <p:cNvSpPr/>
          <p:nvPr/>
        </p:nvSpPr>
        <p:spPr>
          <a:xfrm>
            <a:off x="2623496" y="7502046"/>
            <a:ext cx="0" cy="2740660"/>
          </a:xfrm>
          <a:custGeom>
            <a:avLst/>
            <a:gdLst/>
            <a:ahLst/>
            <a:cxnLst/>
            <a:rect l="l" t="t" r="r" b="b"/>
            <a:pathLst>
              <a:path h="2740659">
                <a:moveTo>
                  <a:pt x="0" y="0"/>
                </a:moveTo>
                <a:lnTo>
                  <a:pt x="0" y="2740075"/>
                </a:lnTo>
              </a:path>
            </a:pathLst>
          </a:custGeom>
          <a:ln w="6350">
            <a:solidFill>
              <a:srgbClr val="686867"/>
            </a:solidFill>
          </a:ln>
        </p:spPr>
        <p:txBody>
          <a:bodyPr wrap="square" lIns="0" tIns="0" rIns="0" bIns="0" rtlCol="0"/>
          <a:p/>
        </p:txBody>
      </p:sp>
      <p:sp>
        <p:nvSpPr>
          <p:cNvPr id="14" name="object 7"/>
          <p:cNvSpPr/>
          <p:nvPr/>
        </p:nvSpPr>
        <p:spPr>
          <a:xfrm>
            <a:off x="5143496" y="7502046"/>
            <a:ext cx="0" cy="2740660"/>
          </a:xfrm>
          <a:custGeom>
            <a:avLst/>
            <a:gdLst/>
            <a:ahLst/>
            <a:cxnLst/>
            <a:rect l="l" t="t" r="r" b="b"/>
            <a:pathLst>
              <a:path h="2740659">
                <a:moveTo>
                  <a:pt x="0" y="0"/>
                </a:moveTo>
                <a:lnTo>
                  <a:pt x="0" y="2740075"/>
                </a:lnTo>
              </a:path>
            </a:pathLst>
          </a:custGeom>
          <a:ln w="6350">
            <a:solidFill>
              <a:srgbClr val="686867"/>
            </a:solidFill>
          </a:ln>
        </p:spPr>
        <p:txBody>
          <a:bodyPr wrap="square" lIns="0" tIns="0" rIns="0" bIns="0" rtlCol="0"/>
          <a:p/>
        </p:txBody>
      </p:sp>
      <p:sp>
        <p:nvSpPr>
          <p:cNvPr id="15" name="object 8"/>
          <p:cNvSpPr txBox="1"/>
          <p:nvPr/>
        </p:nvSpPr>
        <p:spPr>
          <a:xfrm>
            <a:off x="450033" y="7207794"/>
            <a:ext cx="1634489" cy="71691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000" b="1" spc="-55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Technical</a:t>
            </a:r>
            <a:r>
              <a:rPr sz="1000" b="1" spc="-60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 </a:t>
            </a:r>
            <a:r>
              <a:rPr sz="1000" b="1" spc="-10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Specifications:</a:t>
            </a:r>
            <a:endParaRPr sz="1000">
              <a:solidFill>
                <a:srgbClr val="FF6900"/>
              </a:solidFill>
              <a:latin typeface="Arial" panose="020B0604020202020204" pitchFamily="34" charset="0"/>
              <a:cs typeface="Gill Sans MT" panose="020B0502020104020203"/>
            </a:endParaRPr>
          </a:p>
          <a:p>
            <a:pPr marL="13335">
              <a:lnSpc>
                <a:spcPct val="100000"/>
              </a:lnSpc>
              <a:spcBef>
                <a:spcPts val="440"/>
              </a:spcBef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sz="850" b="1" spc="-50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Ports</a:t>
            </a:r>
            <a:endParaRPr sz="85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1130" marR="5080" indent="-138430">
              <a:lnSpc>
                <a:spcPts val="1140"/>
              </a:lnSpc>
              <a:spcBef>
                <a:spcPts val="45"/>
              </a:spcBef>
              <a:buChar char="•"/>
              <a:tabLst>
                <a:tab pos="151765" algn="l"/>
              </a:tabLst>
            </a:pPr>
            <a:r>
              <a:rPr sz="850" spc="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1*10/100BASE-T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out-band</a:t>
            </a:r>
            <a:r>
              <a:rPr sz="850" spc="-10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port,  </a:t>
            </a:r>
            <a:r>
              <a:rPr sz="850" spc="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1*CONSOLE</a:t>
            </a:r>
            <a:r>
              <a:rPr sz="850" spc="-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port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16" name="object 9"/>
          <p:cNvSpPr txBox="1"/>
          <p:nvPr/>
        </p:nvSpPr>
        <p:spPr>
          <a:xfrm>
            <a:off x="450850" y="7917815"/>
            <a:ext cx="1829435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3335" algn="l">
              <a:lnSpc>
                <a:spcPct val="100000"/>
              </a:lnSpc>
              <a:spcBef>
                <a:spcPts val="440"/>
              </a:spcBef>
              <a:buClrTx/>
              <a:buSzTx/>
              <a:buFontTx/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  Port  Specification</a:t>
            </a:r>
            <a:endParaRPr sz="850" b="1" spc="-35" dirty="0">
              <a:solidFill>
                <a:srgbClr val="313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10"/>
          <p:cNvSpPr txBox="1"/>
          <p:nvPr/>
        </p:nvSpPr>
        <p:spPr>
          <a:xfrm>
            <a:off x="450850" y="8047355"/>
            <a:ext cx="1946910" cy="100076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Transmission Distance:</a:t>
            </a:r>
            <a:r>
              <a:rPr sz="850" spc="-6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20KM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50495" marR="88900" indent="-138430">
              <a:lnSpc>
                <a:spcPct val="108000"/>
              </a:lnSpc>
              <a:buChar char="•"/>
              <a:tabLst>
                <a:tab pos="151130" algn="l"/>
              </a:tabLst>
            </a:pP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EPON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port speed”</a:t>
            </a:r>
            <a:r>
              <a:rPr sz="850" spc="-10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Symmetrical 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1.25Gbps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50495" marR="343535" indent="-138430">
              <a:lnSpc>
                <a:spcPct val="108000"/>
              </a:lnSpc>
              <a:buChar char="•"/>
              <a:tabLst>
                <a:tab pos="151130" algn="l"/>
              </a:tabLst>
            </a:pPr>
            <a:r>
              <a:rPr sz="850" spc="-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Wavelength:</a:t>
            </a:r>
            <a:r>
              <a:rPr sz="850" spc="-4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TX-1490nm,  </a:t>
            </a:r>
            <a:r>
              <a:rPr sz="850" spc="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RX-1310nm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80"/>
              </a:spcBef>
              <a:buChar char="•"/>
              <a:tabLst>
                <a:tab pos="151130" algn="l"/>
              </a:tabLst>
            </a:pP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Connector:</a:t>
            </a:r>
            <a:r>
              <a:rPr sz="850" spc="-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SC/</a:t>
            </a:r>
            <a:r>
              <a:rPr lang="en-US" sz="850" spc="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U</a:t>
            </a:r>
            <a:r>
              <a:rPr sz="850" spc="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PC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Fiber </a:t>
            </a:r>
            <a:r>
              <a:rPr sz="850" spc="-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Type: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9/125μm</a:t>
            </a:r>
            <a:r>
              <a:rPr sz="850" spc="-10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SMF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20" name="object 11"/>
          <p:cNvSpPr txBox="1"/>
          <p:nvPr/>
        </p:nvSpPr>
        <p:spPr>
          <a:xfrm>
            <a:off x="448310" y="9126855"/>
            <a:ext cx="1824990" cy="2952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p>
            <a:pPr marL="13335" algn="l">
              <a:lnSpc>
                <a:spcPct val="100000"/>
              </a:lnSpc>
              <a:spcBef>
                <a:spcPts val="440"/>
              </a:spcBef>
              <a:buClrTx/>
              <a:buSzTx/>
              <a:buFontTx/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Mode</a:t>
            </a:r>
            <a:endParaRPr sz="850" b="1" spc="-35" dirty="0">
              <a:solidFill>
                <a:srgbClr val="313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0495" indent="-138430">
              <a:lnSpc>
                <a:spcPct val="100000"/>
              </a:lnSpc>
              <a:spcBef>
                <a:spcPts val="80"/>
              </a:spcBef>
              <a:buChar char="•"/>
              <a:tabLst>
                <a:tab pos="151130" algn="l"/>
              </a:tabLst>
            </a:pPr>
            <a:r>
              <a:rPr lang="en-US"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SNMP/Telnet/CLI/WEB/SSH v2</a:t>
            </a:r>
            <a:endParaRPr lang="en-US" sz="850" spc="-5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21" name="object 12"/>
          <p:cNvSpPr txBox="1"/>
          <p:nvPr/>
        </p:nvSpPr>
        <p:spPr>
          <a:xfrm>
            <a:off x="441960" y="9484360"/>
            <a:ext cx="1834515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3335" algn="l">
              <a:lnSpc>
                <a:spcPct val="100000"/>
              </a:lnSpc>
              <a:spcBef>
                <a:spcPts val="440"/>
              </a:spcBef>
              <a:buClrTx/>
              <a:buSzTx/>
              <a:buFontTx/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Function</a:t>
            </a:r>
            <a:endParaRPr sz="850" b="1" spc="-35" dirty="0">
              <a:solidFill>
                <a:srgbClr val="313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bject 14"/>
          <p:cNvSpPr txBox="1"/>
          <p:nvPr/>
        </p:nvSpPr>
        <p:spPr>
          <a:xfrm>
            <a:off x="2907665" y="8053070"/>
            <a:ext cx="1059180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 2 Feature </a:t>
            </a:r>
            <a:r>
              <a:rPr sz="850" b="1" spc="-80" dirty="0">
                <a:solidFill>
                  <a:srgbClr val="313130"/>
                </a:solidFill>
                <a:latin typeface="Arial" panose="020B0604020202020204" pitchFamily="34" charset="0"/>
                <a:cs typeface="Gill Sans MT" panose="020B0502020104020203"/>
              </a:rPr>
              <a:t> </a:t>
            </a:r>
            <a:endParaRPr sz="850">
              <a:latin typeface="Arial" panose="020B0604020202020204" pitchFamily="34" charset="0"/>
              <a:cs typeface="Gill Sans MT" panose="020B0502020104020203"/>
            </a:endParaRPr>
          </a:p>
        </p:txBody>
      </p:sp>
      <p:sp>
        <p:nvSpPr>
          <p:cNvPr id="24" name="object 15"/>
          <p:cNvSpPr txBox="1"/>
          <p:nvPr/>
        </p:nvSpPr>
        <p:spPr>
          <a:xfrm>
            <a:off x="2919244" y="8207853"/>
            <a:ext cx="1779270" cy="192722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p>
            <a:pPr marL="150495" indent="-138430" algn="l">
              <a:lnSpc>
                <a:spcPct val="90000"/>
              </a:lnSpc>
              <a:spcBef>
                <a:spcPts val="185"/>
              </a:spcBef>
              <a:buClrTx/>
              <a:buSzTx/>
              <a:buFontTx/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16K M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AC address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 algn="l">
              <a:lnSpc>
                <a:spcPct val="90000"/>
              </a:lnSpc>
              <a:spcBef>
                <a:spcPts val="185"/>
              </a:spcBef>
              <a:buClrTx/>
              <a:buSzTx/>
              <a:buFontTx/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port VLAN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 algn="l">
              <a:lnSpc>
                <a:spcPct val="90000"/>
              </a:lnSpc>
              <a:spcBef>
                <a:spcPts val="185"/>
              </a:spcBef>
              <a:buClrTx/>
              <a:buSzTx/>
              <a:buFontTx/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4096 VLANs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 algn="l">
              <a:lnSpc>
                <a:spcPct val="90000"/>
              </a:lnSpc>
              <a:spcBef>
                <a:spcPts val="185"/>
              </a:spcBef>
              <a:buClrTx/>
              <a:buSzTx/>
              <a:buFontTx/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VLAN tag/Un-tag, VLAN transparent transmission, QinQ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 algn="l">
              <a:lnSpc>
                <a:spcPct val="90000"/>
              </a:lnSpc>
              <a:spcBef>
                <a:spcPts val="185"/>
              </a:spcBef>
              <a:buClrTx/>
              <a:buSzTx/>
              <a:buFontTx/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IEEE802.3d trunk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 algn="l">
              <a:lnSpc>
                <a:spcPct val="90000"/>
              </a:lnSpc>
              <a:spcBef>
                <a:spcPts val="185"/>
              </a:spcBef>
              <a:buClrTx/>
              <a:buSzTx/>
              <a:buFontTx/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RSTP, MSTP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 algn="l">
              <a:lnSpc>
                <a:spcPct val="90000"/>
              </a:lnSpc>
              <a:spcBef>
                <a:spcPts val="185"/>
              </a:spcBef>
              <a:buClrTx/>
              <a:buSzTx/>
              <a:buFontTx/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QoS based on port, VID, TOS and MAC address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 algn="l">
              <a:lnSpc>
                <a:spcPct val="90000"/>
              </a:lnSpc>
              <a:spcBef>
                <a:spcPts val="185"/>
              </a:spcBef>
              <a:buClrTx/>
              <a:buSzTx/>
              <a:buFontTx/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IEEE802.x flow control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22860" indent="-138430">
              <a:lnSpc>
                <a:spcPct val="108000"/>
              </a:lnSpc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  <a:sym typeface="+mn-ea"/>
              </a:rPr>
              <a:t>Port stability statistic and monitoring;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22860" indent="-138430">
              <a:lnSpc>
                <a:spcPct val="108000"/>
              </a:lnSpc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  <a:sym typeface="+mn-ea"/>
              </a:rPr>
              <a:t>Support P2P Function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 algn="l">
              <a:lnSpc>
                <a:spcPct val="90000"/>
              </a:lnSpc>
              <a:spcBef>
                <a:spcPts val="185"/>
              </a:spcBef>
              <a:buClrTx/>
              <a:buSzTx/>
              <a:buFontTx/>
              <a:buChar char="•"/>
              <a:tabLst>
                <a:tab pos="151130" algn="l"/>
              </a:tabLst>
            </a:pP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26" name="object 17"/>
          <p:cNvSpPr txBox="1"/>
          <p:nvPr/>
        </p:nvSpPr>
        <p:spPr>
          <a:xfrm>
            <a:off x="5410200" y="7633335"/>
            <a:ext cx="1807845" cy="4368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p>
            <a:pPr marL="13335" algn="l">
              <a:lnSpc>
                <a:spcPct val="100000"/>
              </a:lnSpc>
              <a:spcBef>
                <a:spcPts val="440"/>
              </a:spcBef>
              <a:buClrTx/>
              <a:buSzTx/>
              <a:buFontTx/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Multicast</a:t>
            </a:r>
            <a:endParaRPr sz="850" b="1" spc="-35" dirty="0">
              <a:solidFill>
                <a:srgbClr val="313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0495" indent="-138430">
              <a:lnSpc>
                <a:spcPct val="100000"/>
              </a:lnSpc>
              <a:spcBef>
                <a:spcPts val="80"/>
              </a:spcBef>
              <a:buChar char="•"/>
              <a:tabLst>
                <a:tab pos="151130" algn="l"/>
              </a:tabLst>
            </a:pPr>
            <a:r>
              <a:rPr sz="850" spc="-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IGMP</a:t>
            </a:r>
            <a:r>
              <a:rPr sz="850" spc="-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snooping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85"/>
              </a:spcBef>
              <a:buChar char="•"/>
              <a:tabLst>
                <a:tab pos="151130" algn="l"/>
              </a:tabLst>
            </a:pPr>
            <a:r>
              <a:rPr sz="850" spc="3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256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IP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Multicast</a:t>
            </a:r>
            <a:r>
              <a:rPr sz="850" spc="-14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Groups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27" name="object 18"/>
          <p:cNvSpPr txBox="1"/>
          <p:nvPr/>
        </p:nvSpPr>
        <p:spPr>
          <a:xfrm>
            <a:off x="5410200" y="8117840"/>
            <a:ext cx="413385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3335" algn="l">
              <a:lnSpc>
                <a:spcPct val="100000"/>
              </a:lnSpc>
              <a:spcBef>
                <a:spcPts val="440"/>
              </a:spcBef>
              <a:buClrTx/>
              <a:buSzTx/>
              <a:buFontTx/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DHCP</a:t>
            </a:r>
            <a:endParaRPr sz="850" b="1" spc="-35" dirty="0">
              <a:solidFill>
                <a:srgbClr val="313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bject 19"/>
          <p:cNvSpPr txBox="1"/>
          <p:nvPr/>
        </p:nvSpPr>
        <p:spPr>
          <a:xfrm>
            <a:off x="5446395" y="8256270"/>
            <a:ext cx="1781175" cy="4368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spc="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DHCP</a:t>
            </a:r>
            <a:r>
              <a:rPr sz="850" spc="-3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server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80"/>
              </a:spcBef>
              <a:buChar char="•"/>
              <a:tabLst>
                <a:tab pos="151130" algn="l"/>
              </a:tabLst>
            </a:pPr>
            <a:r>
              <a:rPr sz="850" spc="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DHCP</a:t>
            </a:r>
            <a:r>
              <a:rPr sz="850" spc="-3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relay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85"/>
              </a:spcBef>
              <a:buChar char="•"/>
              <a:tabLst>
                <a:tab pos="151130" algn="l"/>
              </a:tabLst>
            </a:pPr>
            <a:r>
              <a:rPr sz="850" spc="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DHCP</a:t>
            </a:r>
            <a:r>
              <a:rPr sz="850" spc="-6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snooping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4" name="object 10"/>
          <p:cNvSpPr txBox="1"/>
          <p:nvPr/>
        </p:nvSpPr>
        <p:spPr>
          <a:xfrm>
            <a:off x="2927985" y="7628890"/>
            <a:ext cx="2105660" cy="3987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p>
            <a:pPr marL="150495" indent="-138430" algn="l">
              <a:lnSpc>
                <a:spcPct val="90000"/>
              </a:lnSpc>
              <a:spcBef>
                <a:spcPts val="185"/>
              </a:spcBef>
              <a:buClrTx/>
              <a:buSzTx/>
              <a:buFontTx/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Online ONU configuration and management;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 algn="l">
              <a:lnSpc>
                <a:spcPct val="90000"/>
              </a:lnSpc>
              <a:spcBef>
                <a:spcPts val="185"/>
              </a:spcBef>
              <a:buClrTx/>
              <a:buSzTx/>
              <a:buFontTx/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User management, Alarm management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5410200" y="8727440"/>
            <a:ext cx="1059180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3335" algn="l">
              <a:lnSpc>
                <a:spcPct val="100000"/>
              </a:lnSpc>
              <a:spcBef>
                <a:spcPts val="440"/>
              </a:spcBef>
              <a:buClrTx/>
              <a:buSzTx/>
              <a:buFontTx/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 3 Features  </a:t>
            </a:r>
            <a:endParaRPr sz="850" b="1" spc="-35" dirty="0">
              <a:solidFill>
                <a:srgbClr val="313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19"/>
          <p:cNvSpPr txBox="1"/>
          <p:nvPr/>
        </p:nvSpPr>
        <p:spPr>
          <a:xfrm>
            <a:off x="5410200" y="8879205"/>
            <a:ext cx="1887855" cy="92646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</a:t>
            </a:r>
            <a:r>
              <a:rPr lang="en-US"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RP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proxy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Static route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1024 hardware Host Routes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512 hardware Subnet Routes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RIPv1/v2,</a:t>
            </a:r>
            <a:r>
              <a:rPr lang="en-US"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OSPFv2/v3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</a:t>
            </a:r>
            <a:r>
              <a:rPr lang="en-US"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PPPoE+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6" name="object 5"/>
          <p:cNvSpPr txBox="1"/>
          <p:nvPr/>
        </p:nvSpPr>
        <p:spPr>
          <a:xfrm>
            <a:off x="2518410" y="1611630"/>
            <a:ext cx="1857375" cy="77978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p>
            <a:pPr marL="142875" indent="-122555">
              <a:lnSpc>
                <a:spcPct val="100000"/>
              </a:lnSpc>
              <a:spcBef>
                <a:spcPts val="85"/>
              </a:spcBef>
              <a:buChar char="•"/>
              <a:tabLst>
                <a:tab pos="143510" algn="l"/>
              </a:tabLst>
            </a:pPr>
            <a:r>
              <a:rPr sz="850" spc="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DHCP</a:t>
            </a:r>
            <a:r>
              <a:rPr sz="850" spc="-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Snooping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42875" indent="-122555">
              <a:lnSpc>
                <a:spcPct val="100000"/>
              </a:lnSpc>
              <a:spcBef>
                <a:spcPts val="85"/>
              </a:spcBef>
              <a:buChar char="•"/>
              <a:tabLst>
                <a:tab pos="143510" algn="l"/>
              </a:tabLst>
            </a:pPr>
            <a:r>
              <a:rPr sz="850" spc="3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ACL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42875" indent="-122555">
              <a:lnSpc>
                <a:spcPct val="100000"/>
              </a:lnSpc>
              <a:spcBef>
                <a:spcPts val="80"/>
              </a:spcBef>
              <a:buChar char="•"/>
              <a:tabLst>
                <a:tab pos="14351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Port</a:t>
            </a:r>
            <a:r>
              <a:rPr sz="850" spc="-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Mirroring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42875" indent="-122555" algn="l">
              <a:lnSpc>
                <a:spcPct val="100000"/>
              </a:lnSpc>
              <a:spcBef>
                <a:spcPts val="80"/>
              </a:spcBef>
              <a:buClrTx/>
              <a:buSzTx/>
              <a:buFontTx/>
              <a:buChar char="•"/>
              <a:tabLst>
                <a:tab pos="14351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L3 Static Route, RIP/OSPF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42875" indent="-122555" algn="l">
              <a:lnSpc>
                <a:spcPct val="100000"/>
              </a:lnSpc>
              <a:spcBef>
                <a:spcPts val="80"/>
              </a:spcBef>
              <a:buClrTx/>
              <a:buSzTx/>
              <a:buFontTx/>
              <a:buChar char="•"/>
              <a:tabLst>
                <a:tab pos="14351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SNMP/Telnet/CLI/WEB/SSH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pic>
        <p:nvPicPr>
          <p:cNvPr id="13" name="图片 12" descr="BIS_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4573270"/>
            <a:ext cx="584835" cy="653415"/>
          </a:xfrm>
          <a:prstGeom prst="rect">
            <a:avLst/>
          </a:prstGeom>
        </p:spPr>
      </p:pic>
      <p:sp>
        <p:nvSpPr>
          <p:cNvPr id="22" name="object 10"/>
          <p:cNvSpPr txBox="1"/>
          <p:nvPr>
            <p:custDataLst>
              <p:tags r:id="rId4"/>
            </p:custDataLst>
          </p:nvPr>
        </p:nvSpPr>
        <p:spPr>
          <a:xfrm>
            <a:off x="450850" y="9655175"/>
            <a:ext cx="2105660" cy="3987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p>
            <a:pPr marL="150495" indent="-138430" algn="l">
              <a:lnSpc>
                <a:spcPct val="90000"/>
              </a:lnSpc>
              <a:spcBef>
                <a:spcPts val="185"/>
              </a:spcBef>
              <a:buClrTx/>
              <a:buSzTx/>
              <a:buFontTx/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Fan Group Control;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 algn="l">
              <a:lnSpc>
                <a:spcPct val="90000"/>
              </a:lnSpc>
              <a:spcBef>
                <a:spcPts val="185"/>
              </a:spcBef>
              <a:buClrTx/>
              <a:buSzTx/>
              <a:buFontTx/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Port Status monitoring and configuration management;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1440" y="1161415"/>
            <a:ext cx="7555865" cy="50374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50215" y="9207500"/>
          <a:ext cx="6692900" cy="939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1260"/>
                <a:gridCol w="1536700"/>
                <a:gridCol w="1788160"/>
                <a:gridCol w="2176780"/>
              </a:tblGrid>
              <a:tr h="236855">
                <a:tc>
                  <a:txBody>
                    <a:bodyPr/>
                    <a:lstStyle/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140"/>
                        </a:spcBef>
                        <a:buClrTx/>
                        <a:buSzTx/>
                        <a:buFontTx/>
                      </a:pP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Product Name</a:t>
                      </a:r>
                      <a:endParaRPr sz="900" spc="25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1778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</a:pP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Product </a:t>
                      </a:r>
                      <a:r>
                        <a:rPr lang="en-US"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D</a:t>
                      </a: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escription</a:t>
                      </a:r>
                      <a:endParaRPr sz="900" spc="25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 Configuration</a:t>
                      </a:r>
                      <a:endParaRPr sz="900" spc="25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78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0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Accessories</a:t>
                      </a:r>
                      <a:endParaRPr sz="90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78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2945">
                <a:tc>
                  <a:txBody>
                    <a:bodyPr/>
                    <a:lstStyle/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HV1600D16</a:t>
                      </a:r>
                      <a:endParaRPr lang="zh-CN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PON,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4*RJ45+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*SFP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+4*(SFP+)</a:t>
                      </a:r>
                      <a:endParaRPr lang="zh-CN" altLang="en-US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90170" marT="46990" marB="4699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1*AC power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2*AC power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1*AC power + 1* DC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318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 SFP PX20+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module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E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PON SFP PX20+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++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 module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1G SFP module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10G SFP+ 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module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3815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25450" y="8897622"/>
            <a:ext cx="1955164" cy="151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/>
              </a:rPr>
              <a:t>Ordering Information:</a:t>
            </a:r>
            <a:endParaRPr sz="900" b="1" dirty="0">
              <a:solidFill>
                <a:srgbClr val="414042"/>
              </a:solidFill>
              <a:latin typeface="Arial" panose="020B0604020202020204" pitchFamily="34" charset="0"/>
              <a:cs typeface="Arial" panose="020B0604020202020204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2623496" y="1578723"/>
            <a:ext cx="0" cy="2520000"/>
          </a:xfrm>
          <a:custGeom>
            <a:avLst/>
            <a:gdLst/>
            <a:ahLst/>
            <a:cxnLst/>
            <a:rect l="l" t="t" r="r" b="b"/>
            <a:pathLst>
              <a:path h="2289175">
                <a:moveTo>
                  <a:pt x="0" y="0"/>
                </a:moveTo>
                <a:lnTo>
                  <a:pt x="0" y="2288919"/>
                </a:lnTo>
              </a:path>
            </a:pathLst>
          </a:custGeom>
          <a:ln w="6350">
            <a:solidFill>
              <a:srgbClr val="686867"/>
            </a:solidFill>
          </a:ln>
        </p:spPr>
        <p:txBody>
          <a:bodyPr wrap="square" lIns="0" tIns="0" rIns="0" bIns="0" rtlCol="0"/>
          <a:p/>
        </p:txBody>
      </p:sp>
      <p:sp>
        <p:nvSpPr>
          <p:cNvPr id="5" name="object 3"/>
          <p:cNvSpPr/>
          <p:nvPr/>
        </p:nvSpPr>
        <p:spPr>
          <a:xfrm>
            <a:off x="5149211" y="1578723"/>
            <a:ext cx="0" cy="2520000"/>
          </a:xfrm>
          <a:custGeom>
            <a:avLst/>
            <a:gdLst/>
            <a:ahLst/>
            <a:cxnLst/>
            <a:rect l="l" t="t" r="r" b="b"/>
            <a:pathLst>
              <a:path h="2289175">
                <a:moveTo>
                  <a:pt x="0" y="0"/>
                </a:moveTo>
                <a:lnTo>
                  <a:pt x="0" y="2288919"/>
                </a:lnTo>
              </a:path>
            </a:pathLst>
          </a:custGeom>
          <a:ln w="6350">
            <a:solidFill>
              <a:srgbClr val="686867"/>
            </a:solidFill>
          </a:ln>
        </p:spPr>
        <p:txBody>
          <a:bodyPr wrap="square" lIns="0" tIns="0" rIns="0" bIns="0" rtlCol="0"/>
          <a:p/>
        </p:txBody>
      </p:sp>
      <p:sp>
        <p:nvSpPr>
          <p:cNvPr id="6" name="object 4"/>
          <p:cNvSpPr txBox="1"/>
          <p:nvPr/>
        </p:nvSpPr>
        <p:spPr>
          <a:xfrm>
            <a:off x="450850" y="1558290"/>
            <a:ext cx="1360805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3335" algn="l">
              <a:lnSpc>
                <a:spcPct val="100000"/>
              </a:lnSpc>
              <a:spcBef>
                <a:spcPts val="440"/>
              </a:spcBef>
              <a:buClrTx/>
              <a:buSzTx/>
              <a:buFontTx/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 Management</a:t>
            </a:r>
            <a:endParaRPr sz="850" b="1" spc="-35" dirty="0">
              <a:solidFill>
                <a:srgbClr val="313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450850" y="1687830"/>
            <a:ext cx="2028190" cy="59372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IEEE802.1x, Radius, Tacacs+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DHCP Snooping,DHCP Opiton82,</a:t>
            </a:r>
            <a:r>
              <a:rPr lang="en-US"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IP Source Guard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H</a:t>
            </a:r>
            <a:r>
              <a:rPr lang="en-US"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TTP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s,</a:t>
            </a:r>
            <a:r>
              <a:rPr lang="en-US"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SSHv2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8" name="object 6"/>
          <p:cNvSpPr txBox="1"/>
          <p:nvPr/>
        </p:nvSpPr>
        <p:spPr>
          <a:xfrm>
            <a:off x="425335" y="2349483"/>
            <a:ext cx="725805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IPv6 Feature</a:t>
            </a:r>
            <a:endParaRPr lang="en-US" sz="850" b="1" dirty="0">
              <a:solidFill>
                <a:srgbClr val="313130"/>
              </a:solidFill>
              <a:latin typeface="Gill Sans MT" panose="020B0502020104020203"/>
              <a:cs typeface="Gill Sans MT" panose="020B0502020104020203"/>
            </a:endParaRPr>
          </a:p>
        </p:txBody>
      </p:sp>
      <p:sp>
        <p:nvSpPr>
          <p:cNvPr id="9" name="object 7"/>
          <p:cNvSpPr txBox="1"/>
          <p:nvPr/>
        </p:nvSpPr>
        <p:spPr>
          <a:xfrm>
            <a:off x="444500" y="2463800"/>
            <a:ext cx="2018665" cy="1620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50495" marR="43180" indent="-138430">
              <a:lnSpc>
                <a:spcPct val="9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 IPv6 Neighbor Discovery,</a:t>
            </a:r>
            <a:r>
              <a:rPr lang="en-US"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SLAAC Snooping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43180" indent="-138430">
              <a:lnSpc>
                <a:spcPct val="9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 DHCPv6 Server,DHPCv6 Relay,DHCPv6 Snooping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43180" indent="-138430">
              <a:lnSpc>
                <a:spcPct val="9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 IPV6 Static Route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43180" indent="-138430">
              <a:lnSpc>
                <a:spcPct val="9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 IPV6 Dynamic Route Protocol: RIPng,OSPF6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43180" indent="-138430">
              <a:lnSpc>
                <a:spcPct val="9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 MLD V1/V2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43180" indent="-138430">
              <a:lnSpc>
                <a:spcPct val="9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 IPv6 ACL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43180" indent="-138430">
              <a:lnSpc>
                <a:spcPct val="9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 IPv6 SNMP,Telnet,Https,SSH management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10" name="object 8"/>
          <p:cNvSpPr txBox="1"/>
          <p:nvPr/>
        </p:nvSpPr>
        <p:spPr>
          <a:xfrm>
            <a:off x="2922270" y="1628140"/>
            <a:ext cx="2049145" cy="264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50495" marR="125095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port-based rate limitation and bandwidth control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125095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In compliant with IEEE802.3ah standard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125095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data encryption, multi-cast, port VLAN, separation, RSTP, etc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125095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Dynamic Bandwidth Allocation (DBA)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125095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ONU auto-discovery/link detection/remote upgrade of software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125095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VLAN division and user separation to avoid broadcast storm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125095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various LLID configuration and single LLID configuration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125095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Different user and different service could provide different QoS by means of different LLID channels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11" name="object 9"/>
          <p:cNvSpPr txBox="1"/>
          <p:nvPr/>
        </p:nvSpPr>
        <p:spPr>
          <a:xfrm>
            <a:off x="5414519" y="1547560"/>
            <a:ext cx="1779905" cy="1910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50495" marR="5080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power-off alarm function, easy for link problem detection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5080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broadcasting storm resistance function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5080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port isolation between different ports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5080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ACL to configure data packet filter flexibly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5080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Specialized design for system breakdown prevention to maintain stable system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5080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dynamic distance calculation on EMS online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graphicFrame>
        <p:nvGraphicFramePr>
          <p:cNvPr id="15" name="object 1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448310" y="4716780"/>
          <a:ext cx="6743700" cy="3622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7615"/>
                <a:gridCol w="1680845"/>
                <a:gridCol w="3825240"/>
              </a:tblGrid>
              <a:tr h="201930">
                <a:tc gridSpan="2">
                  <a:txBody>
                    <a:bodyPr/>
                    <a:p>
                      <a:pPr marL="400050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50" b="1" spc="-6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Gill Sans MT" panose="020B0502020104020203"/>
                        </a:rPr>
                        <a:t>Item</a:t>
                      </a:r>
                      <a:endParaRPr sz="850" b="1" spc="-6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Gill Sans MT" panose="020B0502020104020203"/>
                      </a:endParaRPr>
                    </a:p>
                  </a:txBody>
                  <a:tcPr marL="0" marR="0" marT="2794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p>
                      <a:pPr marL="19240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en-US" sz="850" b="1" spc="-4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Gill Sans MT" panose="020B0502020104020203"/>
                        </a:rPr>
                        <a:t>HV1600D16</a:t>
                      </a:r>
                      <a:endParaRPr lang="en-US" sz="850" b="1" spc="-4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Gill Sans MT" panose="020B0502020104020203"/>
                      </a:endParaRPr>
                    </a:p>
                  </a:txBody>
                  <a:tcPr marL="0" marR="0" marT="2794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91135"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Chassis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Rack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1U 19 inch standard box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70180">
                <a:tc rowSpan="4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Arial" panose="020B0604020202020204" pitchFamily="34" charset="0"/>
                        <a:cs typeface="Times New Roman" panose="02020603050405020304"/>
                      </a:endParaRPr>
                    </a:p>
                    <a:p>
                      <a:pPr marL="215900" eaLnBrk="1" fontAlgn="auto" latinLnBrk="0" hangingPunct="1">
                        <a:lnSpc>
                          <a:spcPct val="100000"/>
                        </a:lnSpc>
                      </a:pPr>
                      <a:r>
                        <a:rPr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Uplink</a:t>
                      </a:r>
                      <a:r>
                        <a:rPr sz="850" spc="-10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Port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698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5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Port</a:t>
                      </a:r>
                      <a:r>
                        <a:rPr sz="850" spc="-3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count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77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12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77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7960">
                <a:tc vMerge="1">
                  <a:tcPr marL="0" marR="0" marT="698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FFDEE"/>
                    </a:solidFill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50" spc="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Copper</a:t>
                      </a:r>
                      <a:endParaRPr sz="850" spc="5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540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4*10/100/1000M auto-negotiation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540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340">
                <a:tc vMerge="1">
                  <a:tcPr/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  <a:buNone/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SFP(1GE)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651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  <a:buNone/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4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651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975">
                <a:tc vMerge="1">
                  <a:tcPr marL="0" marR="0" marT="698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FFDEE"/>
                    </a:solidFill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SFP</a:t>
                      </a:r>
                      <a:r>
                        <a:rPr lang="en-US"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+(10GE)</a:t>
                      </a:r>
                      <a:endParaRPr lang="zh-CN" altLang="en-US"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651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4 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651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3195">
                <a:tc rowSpan="4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</a:pPr>
                      <a:endParaRPr sz="900">
                        <a:latin typeface="Arial" panose="020B0604020202020204" pitchFamily="34" charset="0"/>
                        <a:cs typeface="Times New Roman" panose="02020603050405020304"/>
                      </a:endParaRPr>
                    </a:p>
                    <a:p>
                      <a:pPr marL="215900" eaLnBrk="1" fontAlgn="auto" latinLnBrk="0" hangingPunct="1">
                        <a:lnSpc>
                          <a:spcPct val="100000"/>
                        </a:lnSpc>
                      </a:pPr>
                      <a:endParaRPr sz="1000">
                        <a:latin typeface="Arial" panose="020B0604020202020204" pitchFamily="34" charset="0"/>
                        <a:cs typeface="Times New Roman" panose="02020603050405020304"/>
                      </a:endParaRPr>
                    </a:p>
                    <a:p>
                      <a:pPr marL="215900" eaLnBrk="1" fontAlgn="auto" latinLnBrk="0" hangingPunct="1">
                        <a:lnSpc>
                          <a:spcPct val="100000"/>
                        </a:lnSpc>
                      </a:pPr>
                      <a:r>
                        <a:rPr sz="850" spc="1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EPON</a:t>
                      </a:r>
                      <a:r>
                        <a:rPr sz="850" spc="-3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Port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QTY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460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16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460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86690">
                <a:tc v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FFDEE"/>
                    </a:solidFill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850" spc="1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Physical</a:t>
                      </a:r>
                      <a:r>
                        <a:rPr sz="850" spc="-3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spc="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Interface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9844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SFP Slots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9844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86690">
                <a:tc vMerge="1">
                  <a:tcPr/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-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Max </a:t>
                      </a:r>
                      <a:r>
                        <a:rPr sz="850" spc="1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splitting</a:t>
                      </a:r>
                      <a:r>
                        <a:rPr sz="850" spc="-7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ratio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333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1:64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333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86690">
                <a:tc v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FFDEE"/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</a:pPr>
                      <a:r>
                        <a:rPr sz="850" spc="-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Supported PON module level</a:t>
                      </a:r>
                      <a:endParaRPr sz="850" spc="-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159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PX20, PX20+, PX20++, PX20+++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159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74625">
                <a:tc gridSpan="2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170"/>
                        </a:spcBef>
                        <a:buNone/>
                      </a:pPr>
                      <a:r>
                        <a:rPr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Backplane Bandwidth (Gbps)</a:t>
                      </a:r>
                      <a:endParaRPr lang="zh-CN" altLang="en-US"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159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  <a:buNone/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128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159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3990">
                <a:tc gridSpan="2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170"/>
                        </a:spcBef>
                        <a:buNone/>
                      </a:pPr>
                      <a:r>
                        <a:rPr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Port Forwarding Rate(Mpps)</a:t>
                      </a:r>
                      <a:endParaRPr lang="zh-CN" altLang="en-US"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159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 h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  <a:buNone/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95.232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159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73990">
                <a:tc gridSpan="2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Dimension</a:t>
                      </a:r>
                      <a:r>
                        <a:rPr sz="850" spc="-3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spc="-1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(LxWxH)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159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442mm*320mm*43mm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159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5895">
                <a:tc gridSpan="2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50" spc="-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Weight</a:t>
                      </a:r>
                      <a:endParaRPr sz="850" spc="-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857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 h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6.5kg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857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81610">
                <a:tc gridSpan="2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Power</a:t>
                      </a:r>
                      <a:r>
                        <a:rPr sz="850" spc="-5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 </a:t>
                      </a:r>
                      <a:r>
                        <a:rPr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Consumption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95W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7165">
                <a:tc rowSpan="3"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85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Power supply</a:t>
                      </a:r>
                      <a:endParaRPr sz="85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 anchor="ctr" anchorCtr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AC</a:t>
                      </a:r>
                      <a:endParaRPr lang="en-US" altLang="zh-CN" sz="85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p>
                      <a:pPr algn="l">
                        <a:spcBef>
                          <a:spcPts val="1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85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       Working Voltage Range: </a:t>
                      </a:r>
                      <a:r>
                        <a:rPr lang="en-US" altLang="zh-CN" sz="85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100~240V, Rated Voltage: </a:t>
                      </a:r>
                      <a:r>
                        <a:rPr lang="zh-CN" altLang="en-US" sz="85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110V/220V</a:t>
                      </a:r>
                      <a:endParaRPr lang="en-US"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0">
                <a:tc vMerge="1"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DC</a:t>
                      </a:r>
                      <a:endParaRPr lang="en-US" altLang="zh-CN" sz="85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 vMerge="1"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72720">
                <a:tc vMerge="1"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 v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spcBef>
                          <a:spcPts val="1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85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       Working Voltage Range: </a:t>
                      </a:r>
                      <a:r>
                        <a:rPr lang="en-US" altLang="zh-CN" sz="85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-36~-75V, Rated Voltage: -48</a:t>
                      </a:r>
                      <a:r>
                        <a:rPr lang="zh-CN" altLang="en-US" sz="85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V/</a:t>
                      </a:r>
                      <a:r>
                        <a:rPr lang="en-US" altLang="zh-CN" sz="85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-60</a:t>
                      </a:r>
                      <a:r>
                        <a:rPr lang="zh-CN" altLang="en-US" sz="85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V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7939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84785">
                <a:tc rowSpan="3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</a:pPr>
                      <a:endParaRPr sz="900">
                        <a:latin typeface="Arial" panose="020B0604020202020204" pitchFamily="34" charset="0"/>
                        <a:cs typeface="Times New Roman" panose="02020603050405020304"/>
                      </a:endParaRPr>
                    </a:p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850" spc="1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Operating</a:t>
                      </a:r>
                      <a:r>
                        <a:rPr sz="850" spc="-4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spc="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Environment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850" spc="-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Working</a:t>
                      </a:r>
                      <a:r>
                        <a:rPr sz="850" spc="-3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spc="-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Temperature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302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</a:pPr>
                      <a:r>
                        <a:rPr lang="zh-CN" altLang="en-US"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-</a:t>
                      </a:r>
                      <a:r>
                        <a:rPr lang="en-US" altLang="zh-CN"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20</a:t>
                      </a: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~+</a:t>
                      </a:r>
                      <a:r>
                        <a:rPr lang="en-US" altLang="zh-CN"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6</a:t>
                      </a: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0°C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302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  <a:tr h="180975">
                <a:tc v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FFDEE"/>
                    </a:solidFill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50" spc="1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Storage</a:t>
                      </a:r>
                      <a:r>
                        <a:rPr sz="850" spc="-3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spc="-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Temperature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730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-40~+</a:t>
                      </a:r>
                      <a:r>
                        <a:rPr lang="en-US" altLang="zh-CN"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70</a:t>
                      </a: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°C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730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  <a:tr h="186690">
                <a:tc v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FFDEE"/>
                    </a:solidFill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850" spc="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Relative</a:t>
                      </a:r>
                      <a:r>
                        <a:rPr sz="850" spc="-3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Humidity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476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ClrTx/>
                        <a:buSzTx/>
                        <a:buFontTx/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5~9</a:t>
                      </a:r>
                      <a:r>
                        <a:rPr lang="en-US" altLang="zh-CN"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5</a:t>
                      </a: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% (non-cond</a:t>
                      </a:r>
                      <a:r>
                        <a:rPr lang="en-US"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ensing</a:t>
                      </a: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)</a:t>
                      </a:r>
                      <a:endParaRPr sz="850" spc="-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476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6" name="object 14"/>
          <p:cNvSpPr txBox="1"/>
          <p:nvPr/>
        </p:nvSpPr>
        <p:spPr>
          <a:xfrm>
            <a:off x="450850" y="1358265"/>
            <a:ext cx="3754755" cy="166370"/>
          </a:xfrm>
          <a:prstGeom prst="rect">
            <a:avLst/>
          </a:prstGeom>
        </p:spPr>
        <p:txBody>
          <a:bodyPr vert="horz" wrap="square" lIns="0" tIns="12700" rIns="0" bIns="0" rtlCol="0" anchor="t" anchorCtr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5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Technical </a:t>
            </a:r>
            <a:r>
              <a:rPr sz="1000" b="1" spc="-10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Specifications:</a:t>
            </a:r>
            <a:endParaRPr sz="1000" b="1" spc="-10" dirty="0">
              <a:solidFill>
                <a:srgbClr val="FF6900"/>
              </a:solidFill>
              <a:latin typeface="Arial" panose="020B0604020202020204" pitchFamily="34" charset="0"/>
              <a:cs typeface="Gill Sans MT" panose="020B0502020104020203"/>
            </a:endParaRPr>
          </a:p>
        </p:txBody>
      </p:sp>
      <p:sp>
        <p:nvSpPr>
          <p:cNvPr id="17" name="object 9"/>
          <p:cNvSpPr txBox="1">
            <a:spLocks noGrp="1"/>
          </p:cNvSpPr>
          <p:nvPr/>
        </p:nvSpPr>
        <p:spPr>
          <a:xfrm>
            <a:off x="425450" y="546100"/>
            <a:ext cx="393954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-185" dirty="0">
                <a:solidFill>
                  <a:srgbClr val="FF6900"/>
                </a:solidFill>
                <a:latin typeface="Arial" panose="020B0604020202020204" pitchFamily="34" charset="0"/>
              </a:rPr>
              <a:t>HV1600D16  16 Ports EPON OLT </a:t>
            </a:r>
            <a:endParaRPr lang="en-US" sz="2400" spc="-185" dirty="0">
              <a:solidFill>
                <a:srgbClr val="FF6900"/>
              </a:solidFill>
              <a:latin typeface="Arial" panose="020B0604020202020204" pitchFamily="34" charset="0"/>
            </a:endParaRPr>
          </a:p>
        </p:txBody>
      </p:sp>
      <p:sp>
        <p:nvSpPr>
          <p:cNvPr id="3" name="object 6"/>
          <p:cNvSpPr txBox="1"/>
          <p:nvPr/>
        </p:nvSpPr>
        <p:spPr>
          <a:xfrm>
            <a:off x="2940050" y="1473200"/>
            <a:ext cx="1892300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EPON Function</a:t>
            </a:r>
            <a:endParaRPr sz="850">
              <a:latin typeface="Gill Sans MT" panose="020B0502020104020203"/>
              <a:cs typeface="Gill Sans MT" panose="020B0502020104020203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UNIT_TABLE_BEAUTIFY" val="smartTable{7149e3d0-b402-493a-94d6-da16937fd255}"/>
  <p:tag name="TABLE_ENDDRAG_ORIGIN_RECT" val="527*73"/>
  <p:tag name="TABLE_ENDDRAG_RECT" val="35*725*527*73"/>
</p:tagLst>
</file>

<file path=ppt/tags/tag3.xml><?xml version="1.0" encoding="utf-8"?>
<p:tagLst xmlns:p="http://schemas.openxmlformats.org/presentationml/2006/main">
  <p:tag name="KSO_WM_UNIT_TABLE_BEAUTIFY" val="smartTable{639ff25a-3f7b-4b97-8a55-2232f7cfdac1}"/>
  <p:tag name="TABLE_ENDDRAG_ORIGIN_RECT" val="536*228"/>
  <p:tag name="TABLE_ENDDRAG_RECT" val="36*434*536*228"/>
</p:tagLst>
</file>

<file path=ppt/tags/tag4.xml><?xml version="1.0" encoding="utf-8"?>
<p:tagLst xmlns:p="http://schemas.openxmlformats.org/presentationml/2006/main">
  <p:tag name="COMMONDATA" val="eyJoZGlkIjoiY2JiYjVhYWVkMGQ5NDYwYjg5MTk1MzI3MGY4OGJkNjcifQ=="/>
  <p:tag name="KSO_WPP_MARK_KEY" val="baf50483-6465-4b4e-b81c-6183e5caa778"/>
  <p:tag name="commondata" val="eyJoZGlkIjoiYmQ3NjQxYmZmN2ZkODIxYWNiNTEzMzQyMTZmNzQ1MmM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828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4187</Words>
  <Application>WPS 演示</Application>
  <PresentationFormat>On-screen Show (4:3)</PresentationFormat>
  <Paragraphs>271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</vt:lpstr>
      <vt:lpstr>宋体</vt:lpstr>
      <vt:lpstr>Wingdings</vt:lpstr>
      <vt:lpstr>Arial</vt:lpstr>
      <vt:lpstr>Gill Sans MT</vt:lpstr>
      <vt:lpstr>Calibri</vt:lpstr>
      <vt:lpstr>Times New Roman</vt:lpstr>
      <vt:lpstr>微软雅黑</vt:lpstr>
      <vt:lpstr>Arial Unicode MS</vt:lpstr>
      <vt:lpstr>Office Theme</vt:lpstr>
      <vt:lpstr>HV1600D16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V1600D16</dc:title>
  <dc:creator/>
  <cp:lastModifiedBy>跬步致远</cp:lastModifiedBy>
  <cp:revision>6</cp:revision>
  <dcterms:created xsi:type="dcterms:W3CDTF">2024-06-25T07:53:00Z</dcterms:created>
  <dcterms:modified xsi:type="dcterms:W3CDTF">2025-07-25T05:39:11Z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2021-11-08T00:00:00Z</vt:filetime>
  </property>
  <property fmtid="{D5CDD505-2E9C-101B-9397-08002B2CF9AE}" pid="3" name="Creator">
    <vt:lpwstr>Adobe InDesign 16.3 (Macintosh)</vt:lpwstr>
  </property>
  <property fmtid="{D5CDD505-2E9C-101B-9397-08002B2CF9AE}" pid="4" name="LastSaved">
    <vt:filetime>2021-11-19T00:00:00Z</vt:filetime>
  </property>
  <property fmtid="{D5CDD505-2E9C-101B-9397-08002B2CF9AE}" pid="5" name="ICV">
    <vt:lpwstr>DC3019FB244448E79EF9A0E40EC54656_13</vt:lpwstr>
  </property>
  <property fmtid="{D5CDD505-2E9C-101B-9397-08002B2CF9AE}" pid="6" name="KSOProductBuildVer">
    <vt:lpwstr>2052-12.1.0.21915</vt:lpwstr>
  </property>
</Properties>
</file>